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295" r:id="rId3"/>
    <p:sldId id="296" r:id="rId4"/>
    <p:sldId id="297" r:id="rId5"/>
    <p:sldId id="298" r:id="rId6"/>
    <p:sldId id="299" r:id="rId7"/>
    <p:sldId id="300" r:id="rId8"/>
    <p:sldId id="305" r:id="rId9"/>
    <p:sldId id="301" r:id="rId10"/>
    <p:sldId id="302" r:id="rId11"/>
    <p:sldId id="303" r:id="rId12"/>
    <p:sldId id="306" r:id="rId13"/>
    <p:sldId id="312" r:id="rId14"/>
    <p:sldId id="262" r:id="rId15"/>
    <p:sldId id="310" r:id="rId16"/>
    <p:sldId id="311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6600FF"/>
    <a:srgbClr val="FF00FF"/>
    <a:srgbClr val="3333CC"/>
    <a:srgbClr val="CC0000"/>
    <a:srgbClr val="996600"/>
    <a:srgbClr val="008000"/>
    <a:srgbClr val="FF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3148" autoAdjust="0"/>
  </p:normalViewPr>
  <p:slideViewPr>
    <p:cSldViewPr>
      <p:cViewPr varScale="1">
        <p:scale>
          <a:sx n="103" d="100"/>
          <a:sy n="103" d="100"/>
        </p:scale>
        <p:origin x="12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A22A3E-0D6E-4071-B52C-A458DC72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2AF6A-8656-4BD4-BC03-2958B5D5E616}" type="slidenum">
              <a:rPr lang="ru-RU"/>
              <a:pPr/>
              <a:t>14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CCEE-B64E-400E-8F82-8EE9519B8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23862-B9F3-41AF-B4D8-6826A9BC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3CC0-7E29-4D23-A6EB-F70AC5DB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29FA-0568-415A-9744-DCE2D3E7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D8FF-7C88-48D4-88C1-9DF3FEBF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0771-2C21-41D0-A0E5-B9A337729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C19C-AE64-487D-B39E-FE7475691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1239-1A03-4DC1-86CC-C5BAFEF28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D603-9F27-403F-8923-32C8FEC5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9907-B928-48AC-ABD4-A91A9916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947A-0053-42A5-99DF-403DB5CBC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7C0719C-E92F-46AE-814D-A1C53C5F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9969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Тырбылева Валерия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Андреевна,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 класс,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«СОШ им. И.Е. Кулакова» с. Приуральское  г.Печора.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Степаненко Татьяна Леонидовна, учитель истории и обществознания.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5949280"/>
            <a:ext cx="89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Печора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260648"/>
            <a:ext cx="50433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Правовое государство 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гражданское общество.</a:t>
            </a:r>
          </a:p>
        </p:txBody>
      </p:sp>
      <p:pic>
        <p:nvPicPr>
          <p:cNvPr id="1026" name="Picture 2" descr="C:\Users\1\Desktop\Общество\Картинки\86753178_4039185_115ff50956091904b48a45f63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252812" cy="38945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32656"/>
            <a:ext cx="4706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Гражданское общество.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Гражданское общество – идеал   либерализма.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В этом обществе человек максимально свободен, независим от государства, произвола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властей. В теорию гражданского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общества большой вклад внесли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 Дж. Локк, Ж.-Ж. Руссо,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И. Кант и др.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Гражданское общество немыслимо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без свободных рыночных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отношений. Социалистическое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и коммунистическое общество </a:t>
            </a:r>
          </a:p>
          <a:p>
            <a:r>
              <a:rPr lang="ru-RU" sz="24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не может быть гражданским.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(Ф.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Анатольев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политолог).</a:t>
            </a:r>
          </a:p>
        </p:txBody>
      </p:sp>
      <p:pic>
        <p:nvPicPr>
          <p:cNvPr id="7170" name="Picture 2" descr="C:\Users\1\Desktop\Общество\Картинки\63086795_album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195046" cy="3123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 бесспорном и спорном…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Исторически идея гражданского общества возникла в Древней Греции и античном Риме… когда сложилось представление о гражданстве и граждане и появилось понятие общества как совокупности граждан. От латинского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civis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(гражданин) было образовано понятие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civitas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(общество). Оба понятия были связаны одновременно с представлением о городе и государстве. Культурное различие между городом и деревней отражено в родстве понятий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civis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(гражданин),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civilis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(гражданский, культурный), откуда идет понятие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civilitas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(обходительность), давшее начало понятию «цивилизация». В русском языке история слова и идеи также весьма схожа: город (град) – горожанин (гражданин)…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Однако лишь в середине Х</a:t>
            </a:r>
            <a:r>
              <a:rPr lang="en-US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VII </a:t>
            </a:r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в. Т. Гоббс в трудах «О гражданине» и «Левиафан» изложил принципиально новую концепцию гражданского общества и гражданина…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Гражданское общество – это союз индивидуальностей, коллектив, в котором его члены обретают высокие человеческие качества.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(И. Кравченко, политолог).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531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Гражданское общество.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980728"/>
            <a:ext cx="7848600" cy="9242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CC"/>
                </a:solidFill>
              </a:rPr>
              <a:t>Гражданское общество – совокупность негосударственных общественных отношений, выражающих различные интересы.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2209800"/>
            <a:ext cx="22860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Духовно-культурная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подсистема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0800" y="2209800"/>
            <a:ext cx="19050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Социальная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подсистема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8200" y="2209800"/>
            <a:ext cx="20574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Политическая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подсистема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4200" y="2209800"/>
            <a:ext cx="1981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Экономико-хозяйственная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подсистема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2400" y="3276600"/>
            <a:ext cx="2286000" cy="20574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Удовлетворение потребностей людей в образовании, </a:t>
            </a:r>
            <a:r>
              <a:rPr lang="ru-RU" sz="1600" b="1" dirty="0" err="1">
                <a:solidFill>
                  <a:srgbClr val="FF00FF"/>
                </a:solidFill>
              </a:rPr>
              <a:t>самоусовершенст</a:t>
            </a:r>
            <a:r>
              <a:rPr lang="ru-RU" sz="1600" b="1" dirty="0">
                <a:solidFill>
                  <a:srgbClr val="FF00FF"/>
                </a:solidFill>
              </a:rPr>
              <a:t>-</a:t>
            </a:r>
          </a:p>
          <a:p>
            <a:pPr algn="ctr"/>
            <a:r>
              <a:rPr lang="ru-RU" sz="1600" b="1" dirty="0" err="1">
                <a:solidFill>
                  <a:srgbClr val="FF00FF"/>
                </a:solidFill>
              </a:rPr>
              <a:t>вовании</a:t>
            </a:r>
            <a:r>
              <a:rPr lang="ru-RU" sz="1600" b="1" dirty="0">
                <a:solidFill>
                  <a:srgbClr val="FF00FF"/>
                </a:solidFill>
              </a:rPr>
              <a:t>, вере, творчестве.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4600" y="3276600"/>
            <a:ext cx="2057400" cy="13716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Удовлетворение потребностей в семейных родственных отношениях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14600" y="4648200"/>
            <a:ext cx="1981200" cy="9906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Удовлетворение совместных интересов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010400" y="3284984"/>
            <a:ext cx="2133600" cy="1016496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Удовлетворение материальных интересов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48200" y="3276600"/>
            <a:ext cx="2133600" cy="10668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Муниципальные коммуны – местное самоуправление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644008" y="4343400"/>
            <a:ext cx="2137792" cy="1821904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FF"/>
                </a:solidFill>
              </a:rPr>
              <a:t>Политические партии и общественно-политические движения группы интересов</a:t>
            </a:r>
          </a:p>
        </p:txBody>
      </p:sp>
      <p:cxnSp>
        <p:nvCxnSpPr>
          <p:cNvPr id="16" name="Прямая со стрелкой 15"/>
          <p:cNvCxnSpPr>
            <a:stCxn id="4" idx="2"/>
            <a:endCxn id="5" idx="0"/>
          </p:cNvCxnSpPr>
          <p:nvPr/>
        </p:nvCxnSpPr>
        <p:spPr>
          <a:xfrm flipH="1">
            <a:off x="1295400" y="1905000"/>
            <a:ext cx="33147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 flipH="1">
            <a:off x="3543300" y="1905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7" idx="0"/>
          </p:cNvCxnSpPr>
          <p:nvPr/>
        </p:nvCxnSpPr>
        <p:spPr>
          <a:xfrm>
            <a:off x="4610100" y="1905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8" idx="0"/>
          </p:cNvCxnSpPr>
          <p:nvPr/>
        </p:nvCxnSpPr>
        <p:spPr>
          <a:xfrm>
            <a:off x="4610100" y="1905000"/>
            <a:ext cx="33147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9" idx="3"/>
          </p:cNvCxnSpPr>
          <p:nvPr/>
        </p:nvCxnSpPr>
        <p:spPr>
          <a:xfrm rot="5400000">
            <a:off x="1143000" y="3124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2"/>
            <a:endCxn id="10" idx="3"/>
          </p:cNvCxnSpPr>
          <p:nvPr/>
        </p:nvCxnSpPr>
        <p:spPr>
          <a:xfrm rot="5400000">
            <a:off x="3390900" y="3124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2"/>
            <a:endCxn id="13" idx="3"/>
          </p:cNvCxnSpPr>
          <p:nvPr/>
        </p:nvCxnSpPr>
        <p:spPr>
          <a:xfrm rot="16200000" flipH="1">
            <a:off x="5543550" y="3105150"/>
            <a:ext cx="304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2"/>
            <a:endCxn id="12" idx="3"/>
          </p:cNvCxnSpPr>
          <p:nvPr/>
        </p:nvCxnSpPr>
        <p:spPr>
          <a:xfrm>
            <a:off x="7924800" y="2971800"/>
            <a:ext cx="152400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Общественный контроль над деятельностью институтов публичной власти.</a:t>
            </a:r>
          </a:p>
        </p:txBody>
      </p:sp>
      <p:pic>
        <p:nvPicPr>
          <p:cNvPr id="3" name="Picture 3" descr="C:\Users\1\Desktop\Общество\Картинки\13934026831201402261214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286250" cy="3209925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499992" y="2204864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Развитое гражданское общество -  то самое окно, о котором говорят: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«Откроешь — шумно, закроешь — душно».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«Открытое окно» — это прежде всего общественный контроль над деятельностью институтов публичной власти.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50825" y="260350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32656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      государственной власти обеспечивается системой гарантий.</a:t>
            </a:r>
            <a:endParaRPr lang="ru-RU" sz="2800" dirty="0">
              <a:solidFill>
                <a:srgbClr val="99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988840"/>
            <a:ext cx="316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а) ответственность правительства перед представительными органами;</a:t>
            </a:r>
          </a:p>
          <a:p>
            <a:r>
              <a:rPr lang="ru-RU" sz="2000" b="1" dirty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 б) дисциплинарная, гражданско-правовая или уголовная ответственность должностных лиц государства любого уровня за нарушения прав и свобод конкретных лиц, за злоупотребление служебным положением; </a:t>
            </a:r>
          </a:p>
          <a:p>
            <a:r>
              <a:rPr lang="ru-RU" sz="2000" b="1" dirty="0">
                <a:solidFill>
                  <a:srgbClr val="008000"/>
                </a:solidFill>
                <a:latin typeface="Arial Narrow" pitchFamily="34" charset="0"/>
                <a:cs typeface="Times New Roman" pitchFamily="18" charset="0"/>
              </a:rPr>
              <a:t>в) импичмент</a:t>
            </a:r>
          </a:p>
        </p:txBody>
      </p:sp>
      <p:pic>
        <p:nvPicPr>
          <p:cNvPr id="4098" name="Picture 2" descr="C:\Users\1\Desktop\Общество\Картинки\thumb_15728_news_billboar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4536504" cy="4340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FF"/>
                </a:solidFill>
                <a:latin typeface="Arial Narrow" pitchFamily="34" charset="0"/>
                <a:cs typeface="Times New Roman" pitchFamily="18" charset="0"/>
              </a:rPr>
              <a:t>МЕСТНОЕ САМОУПРАВЛЕНИЕ</a:t>
            </a:r>
          </a:p>
        </p:txBody>
      </p:sp>
      <p:sp>
        <p:nvSpPr>
          <p:cNvPr id="4" name="Стрелка вправо 3"/>
          <p:cNvSpPr/>
          <p:nvPr/>
        </p:nvSpPr>
        <p:spPr>
          <a:xfrm rot="7543105">
            <a:off x="1540793" y="3149267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4860032" y="3933056"/>
            <a:ext cx="4032448" cy="2520280"/>
          </a:xfrm>
          <a:prstGeom prst="flowChartPreparation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Концессиональная</a:t>
            </a:r>
            <a:r>
              <a:rPr lang="ru-RU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 модель муниципального хозяйства – средства инвесторов вкладываются, но собственность остается у местных органов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179512" y="3933056"/>
            <a:ext cx="4104456" cy="2520280"/>
          </a:xfrm>
          <a:prstGeom prst="flowChartPreparation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C0000"/>
                </a:solidFill>
                <a:latin typeface="Arial Narrow" pitchFamily="34" charset="0"/>
                <a:cs typeface="Times New Roman" pitchFamily="18" charset="0"/>
              </a:rPr>
              <a:t>Полномочия органов самоуправления разграничиваются с полномочиями органов государственной власти, имеют свои бюджеты </a:t>
            </a:r>
          </a:p>
        </p:txBody>
      </p:sp>
      <p:sp>
        <p:nvSpPr>
          <p:cNvPr id="9" name="Стрелка вправо 8"/>
          <p:cNvSpPr/>
          <p:nvPr/>
        </p:nvSpPr>
        <p:spPr>
          <a:xfrm rot="2875227">
            <a:off x="6606717" y="3136105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2771800" y="1124744"/>
            <a:ext cx="3672408" cy="2448272"/>
          </a:xfrm>
          <a:prstGeom prst="snip2Same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Местное самоуправление – негосударственная форма выражения народовластия. В РФ органы м.с. формируются на двух уровнях: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На уровне городов и районов.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На уровне единиц районов.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ОБЩЕСТВЕННЫЙ КОНТРОЛЬ НАД ДЕЯТЕЛЬНОСТЬЮ ИНСТИТУТОВ ПУБЛИЧНОЙ ВЛАСТИ</a:t>
            </a:r>
          </a:p>
        </p:txBody>
      </p:sp>
      <p:sp>
        <p:nvSpPr>
          <p:cNvPr id="4" name="Стрелка вправо 3"/>
          <p:cNvSpPr/>
          <p:nvPr/>
        </p:nvSpPr>
        <p:spPr>
          <a:xfrm rot="7928191">
            <a:off x="1609960" y="2934656"/>
            <a:ext cx="93610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458112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КОНТРОЛЬ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43808" y="1628800"/>
            <a:ext cx="3600400" cy="1368152"/>
          </a:xfrm>
          <a:prstGeom prst="round2Diag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Гражданское общество неудобно для государства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83568" y="3717032"/>
            <a:ext cx="2592288" cy="108012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Медиаконтроль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3645024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Контроль оппозиции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03848" y="5229200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РФ – деятельность общественной палаты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022228" y="3690740"/>
            <a:ext cx="129614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828396">
            <a:off x="6760184" y="2902512"/>
            <a:ext cx="93610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3446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>Литература…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1) А.Ф. Никитин «Право и политика»</a:t>
            </a:r>
            <a:r>
              <a:rPr lang="en-US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М. «Просвещение»</a:t>
            </a:r>
          </a:p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2) Я.В. Соколов, А.С. </a:t>
            </a:r>
            <a:r>
              <a:rPr lang="ru-RU" sz="2000" dirty="0" err="1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Прутченков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Граждановедение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»</a:t>
            </a:r>
            <a:r>
              <a:rPr lang="en-US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М. НВЦ «Гражданин»</a:t>
            </a:r>
            <a:endParaRPr lang="en-US" sz="2000" dirty="0">
              <a:solidFill>
                <a:srgbClr val="3333CC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3) 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М.И. </a:t>
            </a:r>
            <a:r>
              <a:rPr lang="ru-RU" sz="2000" dirty="0" err="1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Шилобод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, А.С. </a:t>
            </a:r>
            <a:r>
              <a:rPr lang="ru-RU" sz="2000" dirty="0" err="1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Петрухин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, В.Ф. Кривошеев</a:t>
            </a:r>
          </a:p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«Политика и право» </a:t>
            </a:r>
            <a:r>
              <a:rPr lang="en-US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/ 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М. Издательский дом «Дрофа»</a:t>
            </a:r>
          </a:p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4) В.В. Барабанов, В.Г. Зарубин</a:t>
            </a:r>
          </a:p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«Справочные материалы </a:t>
            </a:r>
          </a:p>
          <a:p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по обществознанию» </a:t>
            </a:r>
            <a:r>
              <a:rPr lang="en-US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/ 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АСТ </a:t>
            </a:r>
            <a:r>
              <a:rPr lang="ru-RU" sz="2000" dirty="0" err="1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Астрель</a:t>
            </a:r>
            <a:r>
              <a:rPr lang="ru-RU" sz="2000" dirty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 М.</a:t>
            </a:r>
          </a:p>
        </p:txBody>
      </p:sp>
      <p:pic>
        <p:nvPicPr>
          <p:cNvPr id="5122" name="Picture 2" descr="C:\Users\1\Desktop\Общество\Картинки\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719313" cy="2789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бщество\Картинки\flag1_thumb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560840" cy="4308252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3775"/>
          </a:xfrm>
        </p:spPr>
        <p:txBody>
          <a:bodyPr/>
          <a:lstStyle/>
          <a:p>
            <a:pPr eaLnBrk="1" hangingPunct="1"/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Цели: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2210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>
                <a:latin typeface="+mj-lt"/>
              </a:rPr>
              <a:t>        </a:t>
            </a:r>
            <a:endParaRPr lang="ru-RU" i="1" u="sng" dirty="0">
              <a:solidFill>
                <a:srgbClr val="C00000"/>
              </a:solidFill>
              <a:latin typeface="+mj-lt"/>
              <a:cs typeface="Mongolian Baiti" pitchFamily="66" charset="0"/>
            </a:endParaRPr>
          </a:p>
          <a:p>
            <a:pPr marL="342900" indent="-342900" algn="ctr"/>
            <a:endParaRPr lang="ru-RU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132856"/>
            <a:ext cx="331236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ЧЕМ  СУЩНОСТЬ ПРАВОВОГО ГОСУДАРСТВА.</a:t>
            </a:r>
          </a:p>
          <a:p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ПОНЯТИЕ ГРАЖДАНСКОГО ОБЩЕСТВА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ВЗАИМОСВЯЗЬ С 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ПРАВОВЫМ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38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Правовое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государство и гражданское общество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38164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статья Конституции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1. Российская Федерация – Россия есть демократическое федеративное правовое государство с республиканской формой правления. </a:t>
            </a:r>
          </a:p>
          <a:p>
            <a:r>
              <a:rPr lang="ru-RU" sz="2400" dirty="0">
                <a:solidFill>
                  <a:srgbClr val="0070C0"/>
                </a:solidFill>
                <a:latin typeface="Palatino Linotype" pitchFamily="18" charset="0"/>
                <a:cs typeface="Times New Roman" pitchFamily="18" charset="0"/>
              </a:rPr>
              <a:t>2. Наименование Российская Федерация  и Россия равнозначны.</a:t>
            </a:r>
            <a:endParaRPr lang="ru-RU" sz="24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3076" name="Picture 4" descr="C:\Users\1\Desktop\Общество\Картинки\Red_copy_of_the_Russian_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4973">
            <a:off x="4716016" y="1340768"/>
            <a:ext cx="3648075" cy="4733925"/>
          </a:xfrm>
          <a:prstGeom prst="rect">
            <a:avLst/>
          </a:prstGeom>
          <a:ln w="127000" cap="rnd">
            <a:solidFill>
              <a:schemeClr val="tx2">
                <a:lumMod val="75000"/>
                <a:lumOff val="2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Основной принцип правового, или конституционного, государства состоит в том, что государственная власть в нем ограничена. В правовом государстве власти положены пределы, которых она не должна и не может преступать. Ограниченность власти в правовом государстве создается признанием за личностью неотъемлемых и неприкосновенных прав. </a:t>
            </a:r>
          </a:p>
        </p:txBody>
      </p:sp>
      <p:pic>
        <p:nvPicPr>
          <p:cNvPr id="4098" name="Picture 2" descr="C:\Users\1\Desktop\Общество\Картинки\Б. Кистя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64704"/>
            <a:ext cx="3007053" cy="4176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292080" y="5229200"/>
            <a:ext cx="333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Кистяковский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правовед).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598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Теория</a:t>
            </a:r>
            <a:br>
              <a:rPr lang="ru-RU" sz="28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правового государства немецкого философа  И. Канта (1724—1804).</a:t>
            </a:r>
            <a:endParaRPr lang="ru-RU" sz="2800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CC"/>
                </a:solidFill>
                <a:latin typeface="Segoe Print" pitchFamily="2" charset="0"/>
                <a:cs typeface="Times New Roman" pitchFamily="18" charset="0"/>
              </a:rPr>
              <a:t>1) Философ приводит две основные формулы категорического императива. </a:t>
            </a:r>
          </a:p>
          <a:p>
            <a:r>
              <a:rPr lang="ru-RU" dirty="0">
                <a:solidFill>
                  <a:srgbClr val="3333CC"/>
                </a:solidFill>
                <a:latin typeface="Segoe Print" pitchFamily="2" charset="0"/>
                <a:cs typeface="Times New Roman" pitchFamily="18" charset="0"/>
              </a:rPr>
              <a:t>2) Первая гласит: "Поступай так, чтобы максима твоего поступка могла стать всеобщим законом" (под максимой здесь понимается личное правило поведения). </a:t>
            </a:r>
          </a:p>
          <a:p>
            <a:r>
              <a:rPr lang="ru-RU" dirty="0">
                <a:solidFill>
                  <a:srgbClr val="3333CC"/>
                </a:solidFill>
                <a:latin typeface="Segoe Print" pitchFamily="2" charset="0"/>
                <a:cs typeface="Times New Roman" pitchFamily="18" charset="0"/>
              </a:rPr>
              <a:t>3) Вторая формула требует: "Поступай так, чтобы ты всегда относился к человечеству и в своем лице, и в лице всякого другого так же, как к цели, и никогда не относился бы к нему только как к средству".</a:t>
            </a:r>
          </a:p>
        </p:txBody>
      </p:sp>
      <p:pic>
        <p:nvPicPr>
          <p:cNvPr id="5122" name="Picture 2" descr="C:\Users\1\Desktop\Общество\Картинки\И. Ка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81333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39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Правовое государство</a:t>
            </a:r>
            <a:endParaRPr lang="ru-RU" sz="4000" dirty="0">
              <a:solidFill>
                <a:srgbClr val="66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484784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Правовое государство – это высокий уровень авторитета государственности, реальный режим господства права, обеспечивающий все права человека и гражданина в экономической, политической и духовной сферах</a:t>
            </a:r>
            <a:r>
              <a:rPr lang="ru-RU" sz="2000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811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Правовым называется государство, которое во всей своей деятельности подчиняется праву и главной своей целью считает обеспечение прав и свобод человека. </a:t>
            </a:r>
          </a:p>
        </p:txBody>
      </p:sp>
      <p:pic>
        <p:nvPicPr>
          <p:cNvPr id="1026" name="Picture 2" descr="C:\Users\1\Desktop\Общество\Картинки\1299072598_1flag7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89040"/>
            <a:ext cx="2740743" cy="2662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1\Desktop\Общество\Картинки\bi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641476" cy="2641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174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Принципы правового государства</a:t>
            </a:r>
            <a:endParaRPr lang="ru-RU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Верховенство права в обществе; 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Решение всех вопросов общественной и государственной жизни с позиций права, закона (подчинение закону всех граждан, организаций, а также самого государства, его органов и должностных лиц);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Право, в отличие от других социальных норм (морали, обычаев, традиций, религиозных норм), носит формально определенный (письменный) и общеобязательный характер. 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 Незыблемость прав человека, их охрана и гарантированность;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 В правах человека выражена его свобода — возможность действовать в различных сферах общественной жизни;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 Принцип разделения государственных властей;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Верховное положение занимает законодательная власть, ибо именно она облекает в закон политические решения;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Существует система сдержек и противовесов;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  Принцип взаимной ответственности государства и личности;</a:t>
            </a:r>
          </a:p>
          <a:p>
            <a:r>
              <a:rPr lang="ru-RU" sz="2000" dirty="0">
                <a:solidFill>
                  <a:srgbClr val="6600FF"/>
                </a:solidFill>
                <a:latin typeface="Arial Narrow" pitchFamily="34" charset="0"/>
                <a:cs typeface="Times New Roman" pitchFamily="18" charset="0"/>
              </a:rPr>
              <a:t> подчинение национальных правовых систем международному праву (новое положение).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rPr>
              <a:t>Признаки правового государства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1484784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732664">
            <a:off x="1566325" y="1491751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662632">
            <a:off x="6741194" y="1467297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448906">
            <a:off x="2000232" y="4143380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4437112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650463">
            <a:off x="6435232" y="4199315"/>
            <a:ext cx="571504" cy="1214446"/>
          </a:xfrm>
          <a:prstGeom prst="downArrow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Верховенство закона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292494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Гарантия прав и свобод граждан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852936"/>
            <a:ext cx="292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Равенство всех граждан перед законом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5589240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Принцип разделения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 властей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888" y="5805264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Независимый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 суд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8600" y="5661248"/>
            <a:ext cx="3565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Приоритет международного </a:t>
            </a: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права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Общество\Картинки\42019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6258272" cy="25033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Гражданское общество как реальность совпадает с гражданским обществом как идеалом только в одном случае – когда устанавливается правовое государство. Оно основано на верховенстве права в обществе, свободе людей, их равенстве в правах от рождения. В правовом государстве источником законов выступает гражданское общество.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2D00"/>
      </a:accent6>
      <a:hlink>
        <a:srgbClr val="003300"/>
      </a:hlink>
      <a:folHlink>
        <a:srgbClr val="0033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D00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9896</TotalTime>
  <Words>1093</Words>
  <Application>Microsoft Office PowerPoint</Application>
  <PresentationFormat>Экран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Monotype Corsiva</vt:lpstr>
      <vt:lpstr>Palatino Linotype</vt:lpstr>
      <vt:lpstr>Segoe Print</vt:lpstr>
      <vt:lpstr>Times New Roman</vt:lpstr>
      <vt:lpstr>Оформление по умолчанию</vt:lpstr>
      <vt:lpstr>Презентация PowerPoint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правового государства</vt:lpstr>
      <vt:lpstr>Презентация PowerPoint</vt:lpstr>
      <vt:lpstr>Презентация PowerPoint</vt:lpstr>
      <vt:lpstr>Презентация PowerPoint</vt:lpstr>
      <vt:lpstr>Гражданское общество.</vt:lpstr>
      <vt:lpstr>Презентация PowerPoint</vt:lpstr>
      <vt:lpstr>Презентация PowerPoint</vt:lpstr>
      <vt:lpstr>МЕСТНОЕ САМОУПРАВЛЕНИЕ</vt:lpstr>
      <vt:lpstr>ОБЩЕСТВЕННЫЙ КОНТРОЛЬ НАД ДЕЯТЕЛЬНОСТЬЮ ИНСТИТУТОВ ПУБЛИЧНОЙ ВЛАСТИ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структура общества</dc:title>
  <dc:creator>КАДАЦКАЯ</dc:creator>
  <cp:keywords>КОНСТИТУЦИЯ</cp:keywords>
  <cp:lastModifiedBy>Михаил Челов</cp:lastModifiedBy>
  <cp:revision>125</cp:revision>
  <dcterms:created xsi:type="dcterms:W3CDTF">2007-09-04T12:00:29Z</dcterms:created>
  <dcterms:modified xsi:type="dcterms:W3CDTF">2020-04-12T21:34:37Z</dcterms:modified>
</cp:coreProperties>
</file>