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sldIdLst>
    <p:sldId id="257" r:id="rId2"/>
    <p:sldId id="293" r:id="rId3"/>
    <p:sldId id="296" r:id="rId4"/>
    <p:sldId id="294" r:id="rId5"/>
    <p:sldId id="295" r:id="rId6"/>
    <p:sldId id="259" r:id="rId7"/>
    <p:sldId id="279" r:id="rId8"/>
    <p:sldId id="261" r:id="rId9"/>
    <p:sldId id="262" r:id="rId10"/>
    <p:sldId id="263" r:id="rId11"/>
    <p:sldId id="264" r:id="rId12"/>
    <p:sldId id="265" r:id="rId13"/>
    <p:sldId id="281" r:id="rId14"/>
    <p:sldId id="282" r:id="rId15"/>
    <p:sldId id="283" r:id="rId16"/>
    <p:sldId id="284" r:id="rId17"/>
    <p:sldId id="268" r:id="rId18"/>
    <p:sldId id="269" r:id="rId19"/>
    <p:sldId id="285" r:id="rId20"/>
    <p:sldId id="270" r:id="rId21"/>
    <p:sldId id="286" r:id="rId22"/>
    <p:sldId id="271" r:id="rId23"/>
    <p:sldId id="288" r:id="rId24"/>
    <p:sldId id="287" r:id="rId25"/>
    <p:sldId id="290" r:id="rId26"/>
    <p:sldId id="291" r:id="rId27"/>
    <p:sldId id="292" r:id="rId28"/>
    <p:sldId id="289" r:id="rId29"/>
  </p:sldIdLst>
  <p:sldSz cx="9144000" cy="6858000" type="screen4x3"/>
  <p:notesSz cx="6858000" cy="9945688"/>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FFFFCC"/>
    <a:srgbClr val="99FFCC"/>
    <a:srgbClr val="FFCC00"/>
    <a:srgbClr val="808080"/>
    <a:srgbClr val="CC99FF"/>
    <a:srgbClr val="CCEC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18"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2F3F0718-DAC6-47CF-9E17-1F211E376C9A}"/>
              </a:ext>
            </a:extLst>
          </p:cNvPr>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Прямоугольник 4">
            <a:extLst>
              <a:ext uri="{FF2B5EF4-FFF2-40B4-BE49-F238E27FC236}">
                <a16:creationId xmlns:a16="http://schemas.microsoft.com/office/drawing/2014/main" id="{0EB8E024-8D8F-4377-B37E-D0EFDDD2C709}"/>
              </a:ext>
            </a:extLst>
          </p:cNvPr>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Прямоугольник 5">
            <a:extLst>
              <a:ext uri="{FF2B5EF4-FFF2-40B4-BE49-F238E27FC236}">
                <a16:creationId xmlns:a16="http://schemas.microsoft.com/office/drawing/2014/main" id="{7B460135-64AC-488D-B420-4CD9A94B6970}"/>
              </a:ext>
            </a:extLst>
          </p:cNvPr>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Прямоугольник 6">
            <a:extLst>
              <a:ext uri="{FF2B5EF4-FFF2-40B4-BE49-F238E27FC236}">
                <a16:creationId xmlns:a16="http://schemas.microsoft.com/office/drawing/2014/main" id="{67F9606F-4D31-42F3-A50C-C9CB3A2F3DF8}"/>
              </a:ext>
            </a:extLst>
          </p:cNvPr>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Прямая соединительная линия 9">
            <a:extLst>
              <a:ext uri="{FF2B5EF4-FFF2-40B4-BE49-F238E27FC236}">
                <a16:creationId xmlns:a16="http://schemas.microsoft.com/office/drawing/2014/main" id="{4D63701A-EE22-43C4-9AAA-96CA775DE263}"/>
              </a:ext>
            </a:extLst>
          </p:cNvPr>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1" name="Прямая соединительная линия 10">
            <a:extLst>
              <a:ext uri="{FF2B5EF4-FFF2-40B4-BE49-F238E27FC236}">
                <a16:creationId xmlns:a16="http://schemas.microsoft.com/office/drawing/2014/main" id="{2BE63F6F-DABE-4921-87D2-C4BD7DF21B03}"/>
              </a:ext>
            </a:extLst>
          </p:cNvPr>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2" name="Прямая соединительная линия 11">
            <a:extLst>
              <a:ext uri="{FF2B5EF4-FFF2-40B4-BE49-F238E27FC236}">
                <a16:creationId xmlns:a16="http://schemas.microsoft.com/office/drawing/2014/main" id="{5353ED94-676E-46A6-A9E6-0AFCEB8F1768}"/>
              </a:ext>
            </a:extLst>
          </p:cNvPr>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3" name="Прямая соединительная линия 12">
            <a:extLst>
              <a:ext uri="{FF2B5EF4-FFF2-40B4-BE49-F238E27FC236}">
                <a16:creationId xmlns:a16="http://schemas.microsoft.com/office/drawing/2014/main" id="{1178F5EA-5C4C-4136-9149-42B89C673A19}"/>
              </a:ext>
            </a:extLst>
          </p:cNvPr>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4" name="Прямая соединительная линия 13">
            <a:extLst>
              <a:ext uri="{FF2B5EF4-FFF2-40B4-BE49-F238E27FC236}">
                <a16:creationId xmlns:a16="http://schemas.microsoft.com/office/drawing/2014/main" id="{1FBA5468-A109-47DB-B06F-A2B8C24588DA}"/>
              </a:ext>
            </a:extLst>
          </p:cNvPr>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5" name="Прямая соединительная линия 14">
            <a:extLst>
              <a:ext uri="{FF2B5EF4-FFF2-40B4-BE49-F238E27FC236}">
                <a16:creationId xmlns:a16="http://schemas.microsoft.com/office/drawing/2014/main" id="{368E2490-6000-4F9D-88ED-0E1E8758E566}"/>
              </a:ext>
            </a:extLst>
          </p:cNvPr>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6" name="Прямоугольник 15">
            <a:extLst>
              <a:ext uri="{FF2B5EF4-FFF2-40B4-BE49-F238E27FC236}">
                <a16:creationId xmlns:a16="http://schemas.microsoft.com/office/drawing/2014/main" id="{50603F0B-271C-4C8F-81C6-62E9337B223E}"/>
              </a:ext>
            </a:extLst>
          </p:cNvPr>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Овал 16">
            <a:extLst>
              <a:ext uri="{FF2B5EF4-FFF2-40B4-BE49-F238E27FC236}">
                <a16:creationId xmlns:a16="http://schemas.microsoft.com/office/drawing/2014/main" id="{FE9A3E27-C525-4F32-BF23-506C3FDDC78D}"/>
              </a:ext>
            </a:extLst>
          </p:cNvPr>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Овал 17">
            <a:extLst>
              <a:ext uri="{FF2B5EF4-FFF2-40B4-BE49-F238E27FC236}">
                <a16:creationId xmlns:a16="http://schemas.microsoft.com/office/drawing/2014/main" id="{E2D6F79F-BB2C-401D-8003-36BDECFE67B9}"/>
              </a:ext>
            </a:extLst>
          </p:cNvPr>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Овал 18">
            <a:extLst>
              <a:ext uri="{FF2B5EF4-FFF2-40B4-BE49-F238E27FC236}">
                <a16:creationId xmlns:a16="http://schemas.microsoft.com/office/drawing/2014/main" id="{AE0779E6-427D-4A0E-9EFC-12069C2D2774}"/>
              </a:ext>
            </a:extLst>
          </p:cNvPr>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Овал 19">
            <a:extLst>
              <a:ext uri="{FF2B5EF4-FFF2-40B4-BE49-F238E27FC236}">
                <a16:creationId xmlns:a16="http://schemas.microsoft.com/office/drawing/2014/main" id="{29A39039-7FFA-4E47-B2B7-1832E633C0EE}"/>
              </a:ext>
            </a:extLst>
          </p:cNvPr>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Овал 20">
            <a:extLst>
              <a:ext uri="{FF2B5EF4-FFF2-40B4-BE49-F238E27FC236}">
                <a16:creationId xmlns:a16="http://schemas.microsoft.com/office/drawing/2014/main" id="{6F5F3F47-03A9-4F58-88AF-EA5B7F49A7F0}"/>
              </a:ext>
            </a:extLst>
          </p:cNvPr>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Заголовок 7"/>
          <p:cNvSpPr>
            <a:spLocks noGrp="1"/>
          </p:cNvSpPr>
          <p:nvPr>
            <p:ph type="ctrTitle"/>
          </p:nvPr>
        </p:nvSpPr>
        <p:spPr>
          <a:xfrm>
            <a:off x="2286000" y="3124200"/>
            <a:ext cx="6172200" cy="1894362"/>
          </a:xfrm>
        </p:spPr>
        <p:txBody>
          <a:bodyPr/>
          <a:lstStyle>
            <a:lvl1pPr>
              <a:defRPr b="1"/>
            </a:lvl1pPr>
          </a:lstStyle>
          <a:p>
            <a:r>
              <a:rPr lang="ru-RU"/>
              <a:t>Образец заголовка</a:t>
            </a:r>
            <a:endParaRPr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a:t>Образец подзаголовка</a:t>
            </a:r>
            <a:endParaRPr lang="en-US"/>
          </a:p>
        </p:txBody>
      </p:sp>
      <p:sp>
        <p:nvSpPr>
          <p:cNvPr id="22" name="Дата 27">
            <a:extLst>
              <a:ext uri="{FF2B5EF4-FFF2-40B4-BE49-F238E27FC236}">
                <a16:creationId xmlns:a16="http://schemas.microsoft.com/office/drawing/2014/main" id="{452D226A-EDBB-4253-8E85-3387D161447F}"/>
              </a:ext>
            </a:extLst>
          </p:cNvPr>
          <p:cNvSpPr>
            <a:spLocks noGrp="1"/>
          </p:cNvSpPr>
          <p:nvPr>
            <p:ph type="dt" sz="half" idx="10"/>
          </p:nvPr>
        </p:nvSpPr>
        <p:spPr bwMode="auto">
          <a:xfrm rot="5400000">
            <a:off x="7764463" y="1174750"/>
            <a:ext cx="2286000" cy="381000"/>
          </a:xfrm>
        </p:spPr>
        <p:txBody>
          <a:bodyPr/>
          <a:lstStyle>
            <a:lvl1pPr>
              <a:defRPr/>
            </a:lvl1pPr>
          </a:lstStyle>
          <a:p>
            <a:pPr>
              <a:defRPr/>
            </a:pPr>
            <a:endParaRPr lang="ru-RU"/>
          </a:p>
        </p:txBody>
      </p:sp>
      <p:sp>
        <p:nvSpPr>
          <p:cNvPr id="23" name="Нижний колонтитул 16">
            <a:extLst>
              <a:ext uri="{FF2B5EF4-FFF2-40B4-BE49-F238E27FC236}">
                <a16:creationId xmlns:a16="http://schemas.microsoft.com/office/drawing/2014/main" id="{677129BD-BBAA-4E8B-9073-1C80DAF06BA2}"/>
              </a:ext>
            </a:extLst>
          </p:cNvPr>
          <p:cNvSpPr>
            <a:spLocks noGrp="1"/>
          </p:cNvSpPr>
          <p:nvPr>
            <p:ph type="ftr" sz="quarter" idx="11"/>
          </p:nvPr>
        </p:nvSpPr>
        <p:spPr bwMode="auto">
          <a:xfrm rot="5400000">
            <a:off x="7077076" y="4181475"/>
            <a:ext cx="3657600" cy="384175"/>
          </a:xfrm>
        </p:spPr>
        <p:txBody>
          <a:bodyPr/>
          <a:lstStyle>
            <a:lvl1pPr>
              <a:defRPr/>
            </a:lvl1pPr>
          </a:lstStyle>
          <a:p>
            <a:pPr>
              <a:defRPr/>
            </a:pPr>
            <a:endParaRPr lang="ru-RU"/>
          </a:p>
        </p:txBody>
      </p:sp>
      <p:sp>
        <p:nvSpPr>
          <p:cNvPr id="24" name="Номер слайда 28">
            <a:extLst>
              <a:ext uri="{FF2B5EF4-FFF2-40B4-BE49-F238E27FC236}">
                <a16:creationId xmlns:a16="http://schemas.microsoft.com/office/drawing/2014/main" id="{755C5052-8064-461B-9511-9E03ADD8618C}"/>
              </a:ext>
            </a:extLst>
          </p:cNvPr>
          <p:cNvSpPr>
            <a:spLocks noGrp="1"/>
          </p:cNvSpPr>
          <p:nvPr>
            <p:ph type="sldNum" sz="quarter" idx="12"/>
          </p:nvPr>
        </p:nvSpPr>
        <p:spPr bwMode="auto">
          <a:xfrm>
            <a:off x="1325563" y="4929188"/>
            <a:ext cx="609600" cy="517525"/>
          </a:xfrm>
        </p:spPr>
        <p:txBody>
          <a:bodyPr/>
          <a:lstStyle>
            <a:lvl1pPr>
              <a:defRPr/>
            </a:lvl1pPr>
          </a:lstStyle>
          <a:p>
            <a:fld id="{8B9F961D-F788-498B-9998-5605AAD530C9}" type="slidenum">
              <a:rPr lang="ru-RU" altLang="ru-RU"/>
              <a:pPr/>
              <a:t>‹#›</a:t>
            </a:fld>
            <a:endParaRPr lang="ru-RU" altLang="ru-RU"/>
          </a:p>
        </p:txBody>
      </p:sp>
    </p:spTree>
    <p:extLst>
      <p:ext uri="{BB962C8B-B14F-4D97-AF65-F5344CB8AC3E}">
        <p14:creationId xmlns:p14="http://schemas.microsoft.com/office/powerpoint/2010/main" val="295675732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13">
            <a:extLst>
              <a:ext uri="{FF2B5EF4-FFF2-40B4-BE49-F238E27FC236}">
                <a16:creationId xmlns:a16="http://schemas.microsoft.com/office/drawing/2014/main" id="{8B583229-EF21-45E7-98AC-CBDB615A8FDC}"/>
              </a:ext>
            </a:extLst>
          </p:cNvPr>
          <p:cNvSpPr>
            <a:spLocks noGrp="1"/>
          </p:cNvSpPr>
          <p:nvPr>
            <p:ph type="dt" sz="half" idx="10"/>
          </p:nvPr>
        </p:nvSpPr>
        <p:spPr/>
        <p:txBody>
          <a:bodyPr/>
          <a:lstStyle>
            <a:lvl1pPr>
              <a:defRPr/>
            </a:lvl1pPr>
          </a:lstStyle>
          <a:p>
            <a:pPr>
              <a:defRPr/>
            </a:pPr>
            <a:endParaRPr lang="ru-RU"/>
          </a:p>
        </p:txBody>
      </p:sp>
      <p:sp>
        <p:nvSpPr>
          <p:cNvPr id="5" name="Нижний колонтитул 2">
            <a:extLst>
              <a:ext uri="{FF2B5EF4-FFF2-40B4-BE49-F238E27FC236}">
                <a16:creationId xmlns:a16="http://schemas.microsoft.com/office/drawing/2014/main" id="{F0D09A16-12C5-43C2-9E77-7199E17D8027}"/>
              </a:ext>
            </a:extLst>
          </p:cNvPr>
          <p:cNvSpPr>
            <a:spLocks noGrp="1"/>
          </p:cNvSpPr>
          <p:nvPr>
            <p:ph type="ftr" sz="quarter" idx="11"/>
          </p:nvPr>
        </p:nvSpPr>
        <p:spPr/>
        <p:txBody>
          <a:bodyPr/>
          <a:lstStyle>
            <a:lvl1pPr>
              <a:defRPr/>
            </a:lvl1pPr>
          </a:lstStyle>
          <a:p>
            <a:pPr>
              <a:defRPr/>
            </a:pPr>
            <a:endParaRPr lang="ru-RU"/>
          </a:p>
        </p:txBody>
      </p:sp>
      <p:sp>
        <p:nvSpPr>
          <p:cNvPr id="6" name="Номер слайда 22">
            <a:extLst>
              <a:ext uri="{FF2B5EF4-FFF2-40B4-BE49-F238E27FC236}">
                <a16:creationId xmlns:a16="http://schemas.microsoft.com/office/drawing/2014/main" id="{B35FD375-DF81-4F47-A823-7F0AA122E57D}"/>
              </a:ext>
            </a:extLst>
          </p:cNvPr>
          <p:cNvSpPr>
            <a:spLocks noGrp="1"/>
          </p:cNvSpPr>
          <p:nvPr>
            <p:ph type="sldNum" sz="quarter" idx="12"/>
          </p:nvPr>
        </p:nvSpPr>
        <p:spPr/>
        <p:txBody>
          <a:bodyPr/>
          <a:lstStyle>
            <a:lvl1pPr>
              <a:defRPr/>
            </a:lvl1pPr>
          </a:lstStyle>
          <a:p>
            <a:fld id="{94344E30-05E4-487C-B029-97144991BC42}" type="slidenum">
              <a:rPr lang="ru-RU" altLang="ru-RU"/>
              <a:pPr/>
              <a:t>‹#›</a:t>
            </a:fld>
            <a:endParaRPr lang="ru-RU" altLang="ru-RU"/>
          </a:p>
        </p:txBody>
      </p:sp>
    </p:spTree>
    <p:extLst>
      <p:ext uri="{BB962C8B-B14F-4D97-AF65-F5344CB8AC3E}">
        <p14:creationId xmlns:p14="http://schemas.microsoft.com/office/powerpoint/2010/main" val="1774086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lang="ru-RU"/>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13">
            <a:extLst>
              <a:ext uri="{FF2B5EF4-FFF2-40B4-BE49-F238E27FC236}">
                <a16:creationId xmlns:a16="http://schemas.microsoft.com/office/drawing/2014/main" id="{0EBA1D76-165F-448A-9875-793ADE452DAB}"/>
              </a:ext>
            </a:extLst>
          </p:cNvPr>
          <p:cNvSpPr>
            <a:spLocks noGrp="1"/>
          </p:cNvSpPr>
          <p:nvPr>
            <p:ph type="dt" sz="half" idx="10"/>
          </p:nvPr>
        </p:nvSpPr>
        <p:spPr/>
        <p:txBody>
          <a:bodyPr/>
          <a:lstStyle>
            <a:lvl1pPr>
              <a:defRPr/>
            </a:lvl1pPr>
          </a:lstStyle>
          <a:p>
            <a:pPr>
              <a:defRPr/>
            </a:pPr>
            <a:endParaRPr lang="ru-RU"/>
          </a:p>
        </p:txBody>
      </p:sp>
      <p:sp>
        <p:nvSpPr>
          <p:cNvPr id="5" name="Нижний колонтитул 2">
            <a:extLst>
              <a:ext uri="{FF2B5EF4-FFF2-40B4-BE49-F238E27FC236}">
                <a16:creationId xmlns:a16="http://schemas.microsoft.com/office/drawing/2014/main" id="{2E77448F-730C-484C-918F-185516355992}"/>
              </a:ext>
            </a:extLst>
          </p:cNvPr>
          <p:cNvSpPr>
            <a:spLocks noGrp="1"/>
          </p:cNvSpPr>
          <p:nvPr>
            <p:ph type="ftr" sz="quarter" idx="11"/>
          </p:nvPr>
        </p:nvSpPr>
        <p:spPr/>
        <p:txBody>
          <a:bodyPr/>
          <a:lstStyle>
            <a:lvl1pPr>
              <a:defRPr/>
            </a:lvl1pPr>
          </a:lstStyle>
          <a:p>
            <a:pPr>
              <a:defRPr/>
            </a:pPr>
            <a:endParaRPr lang="ru-RU"/>
          </a:p>
        </p:txBody>
      </p:sp>
      <p:sp>
        <p:nvSpPr>
          <p:cNvPr id="6" name="Номер слайда 22">
            <a:extLst>
              <a:ext uri="{FF2B5EF4-FFF2-40B4-BE49-F238E27FC236}">
                <a16:creationId xmlns:a16="http://schemas.microsoft.com/office/drawing/2014/main" id="{E2851A67-F992-4D88-B653-F820028D4BB7}"/>
              </a:ext>
            </a:extLst>
          </p:cNvPr>
          <p:cNvSpPr>
            <a:spLocks noGrp="1"/>
          </p:cNvSpPr>
          <p:nvPr>
            <p:ph type="sldNum" sz="quarter" idx="12"/>
          </p:nvPr>
        </p:nvSpPr>
        <p:spPr/>
        <p:txBody>
          <a:bodyPr/>
          <a:lstStyle>
            <a:lvl1pPr>
              <a:defRPr/>
            </a:lvl1pPr>
          </a:lstStyle>
          <a:p>
            <a:fld id="{43510152-B794-4989-9812-8C179F6ABFCE}" type="slidenum">
              <a:rPr lang="ru-RU" altLang="ru-RU"/>
              <a:pPr/>
              <a:t>‹#›</a:t>
            </a:fld>
            <a:endParaRPr lang="ru-RU" altLang="ru-RU"/>
          </a:p>
        </p:txBody>
      </p:sp>
    </p:spTree>
    <p:extLst>
      <p:ext uri="{BB962C8B-B14F-4D97-AF65-F5344CB8AC3E}">
        <p14:creationId xmlns:p14="http://schemas.microsoft.com/office/powerpoint/2010/main" val="31243861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a:t>Образец заголовка</a:t>
            </a:r>
          </a:p>
        </p:txBody>
      </p:sp>
      <p:sp>
        <p:nvSpPr>
          <p:cNvPr id="3" name="Текст 2"/>
          <p:cNvSpPr>
            <a:spLocks noGrp="1"/>
          </p:cNvSpPr>
          <p:nvPr>
            <p:ph type="body" sz="half" idx="1"/>
          </p:nvPr>
        </p:nvSpPr>
        <p:spPr>
          <a:xfrm>
            <a:off x="457200" y="1600200"/>
            <a:ext cx="4038600" cy="45259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15C961DE-60DE-4BD5-9179-4BB0B4E01457}"/>
              </a:ext>
            </a:extLst>
          </p:cNvPr>
          <p:cNvSpPr>
            <a:spLocks noGrp="1"/>
          </p:cNvSpPr>
          <p:nvPr>
            <p:ph type="dt" sz="half" idx="10"/>
          </p:nvPr>
        </p:nvSpPr>
        <p:spPr>
          <a:xfrm>
            <a:off x="457200" y="6245225"/>
            <a:ext cx="2133600" cy="476250"/>
          </a:xfrm>
        </p:spPr>
        <p:txBody>
          <a:bodyPr/>
          <a:lstStyle>
            <a:lvl1pPr>
              <a:defRPr/>
            </a:lvl1pPr>
          </a:lstStyle>
          <a:p>
            <a:pPr>
              <a:defRPr/>
            </a:pPr>
            <a:endParaRPr lang="ru-RU"/>
          </a:p>
        </p:txBody>
      </p:sp>
      <p:sp>
        <p:nvSpPr>
          <p:cNvPr id="6" name="Нижний колонтитул 5">
            <a:extLst>
              <a:ext uri="{FF2B5EF4-FFF2-40B4-BE49-F238E27FC236}">
                <a16:creationId xmlns:a16="http://schemas.microsoft.com/office/drawing/2014/main" id="{70466897-07E9-4EE5-BFAA-1C7EEC484649}"/>
              </a:ext>
            </a:extLst>
          </p:cNvPr>
          <p:cNvSpPr>
            <a:spLocks noGrp="1"/>
          </p:cNvSpPr>
          <p:nvPr>
            <p:ph type="ftr" sz="quarter" idx="11"/>
          </p:nvPr>
        </p:nvSpPr>
        <p:spPr>
          <a:xfrm>
            <a:off x="3124200" y="6245225"/>
            <a:ext cx="2895600" cy="476250"/>
          </a:xfrm>
        </p:spPr>
        <p:txBody>
          <a:bodyPr/>
          <a:lstStyle>
            <a:lvl1pPr>
              <a:defRPr/>
            </a:lvl1pPr>
          </a:lstStyle>
          <a:p>
            <a:pPr>
              <a:defRPr/>
            </a:pPr>
            <a:endParaRPr lang="ru-RU"/>
          </a:p>
        </p:txBody>
      </p:sp>
      <p:sp>
        <p:nvSpPr>
          <p:cNvPr id="7" name="Номер слайда 6">
            <a:extLst>
              <a:ext uri="{FF2B5EF4-FFF2-40B4-BE49-F238E27FC236}">
                <a16:creationId xmlns:a16="http://schemas.microsoft.com/office/drawing/2014/main" id="{BEE81A04-0FA0-4435-982E-AA5C7F6A9B01}"/>
              </a:ext>
            </a:extLst>
          </p:cNvPr>
          <p:cNvSpPr>
            <a:spLocks noGrp="1"/>
          </p:cNvSpPr>
          <p:nvPr>
            <p:ph type="sldNum" sz="quarter" idx="12"/>
          </p:nvPr>
        </p:nvSpPr>
        <p:spPr>
          <a:xfrm>
            <a:off x="6553200" y="6245225"/>
            <a:ext cx="2133600" cy="476250"/>
          </a:xfrm>
        </p:spPr>
        <p:txBody>
          <a:bodyPr/>
          <a:lstStyle>
            <a:lvl1pPr>
              <a:defRPr/>
            </a:lvl1pPr>
          </a:lstStyle>
          <a:p>
            <a:fld id="{529B9D54-34EA-43B2-B1CF-7A53E0007E5C}" type="slidenum">
              <a:rPr lang="ru-RU" altLang="ru-RU"/>
              <a:pPr/>
              <a:t>‹#›</a:t>
            </a:fld>
            <a:endParaRPr lang="ru-RU" altLang="ru-RU"/>
          </a:p>
        </p:txBody>
      </p:sp>
    </p:spTree>
    <p:extLst>
      <p:ext uri="{BB962C8B-B14F-4D97-AF65-F5344CB8AC3E}">
        <p14:creationId xmlns:p14="http://schemas.microsoft.com/office/powerpoint/2010/main" val="23689990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a:t>Образец заголовка</a:t>
            </a:r>
          </a:p>
        </p:txBody>
      </p:sp>
      <p:sp>
        <p:nvSpPr>
          <p:cNvPr id="3" name="Текст 2"/>
          <p:cNvSpPr>
            <a:spLocks noGrp="1"/>
          </p:cNvSpPr>
          <p:nvPr>
            <p:ph type="body" sz="half" idx="1"/>
          </p:nvPr>
        </p:nvSpPr>
        <p:spPr>
          <a:xfrm>
            <a:off x="457200" y="1600200"/>
            <a:ext cx="4038600" cy="45259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quarter" idx="2"/>
          </p:nvPr>
        </p:nvSpPr>
        <p:spPr>
          <a:xfrm>
            <a:off x="4648200" y="1600200"/>
            <a:ext cx="4038600" cy="21859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Содержимое 4"/>
          <p:cNvSpPr>
            <a:spLocks noGrp="1"/>
          </p:cNvSpPr>
          <p:nvPr>
            <p:ph sz="quarter" idx="3"/>
          </p:nvPr>
        </p:nvSpPr>
        <p:spPr>
          <a:xfrm>
            <a:off x="4648200" y="3938588"/>
            <a:ext cx="4038600" cy="218757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Дата 5">
            <a:extLst>
              <a:ext uri="{FF2B5EF4-FFF2-40B4-BE49-F238E27FC236}">
                <a16:creationId xmlns:a16="http://schemas.microsoft.com/office/drawing/2014/main" id="{B3A42FB8-6B47-4391-9FF3-B485219021DE}"/>
              </a:ext>
            </a:extLst>
          </p:cNvPr>
          <p:cNvSpPr>
            <a:spLocks noGrp="1"/>
          </p:cNvSpPr>
          <p:nvPr>
            <p:ph type="dt" sz="half" idx="10"/>
          </p:nvPr>
        </p:nvSpPr>
        <p:spPr>
          <a:xfrm>
            <a:off x="457200" y="6245225"/>
            <a:ext cx="2133600" cy="476250"/>
          </a:xfrm>
        </p:spPr>
        <p:txBody>
          <a:bodyPr/>
          <a:lstStyle>
            <a:lvl1pPr>
              <a:defRPr/>
            </a:lvl1pPr>
          </a:lstStyle>
          <a:p>
            <a:pPr>
              <a:defRPr/>
            </a:pPr>
            <a:endParaRPr lang="ru-RU"/>
          </a:p>
        </p:txBody>
      </p:sp>
      <p:sp>
        <p:nvSpPr>
          <p:cNvPr id="7" name="Нижний колонтитул 6">
            <a:extLst>
              <a:ext uri="{FF2B5EF4-FFF2-40B4-BE49-F238E27FC236}">
                <a16:creationId xmlns:a16="http://schemas.microsoft.com/office/drawing/2014/main" id="{D22EAFD5-F253-46D9-9011-E5793CB00E11}"/>
              </a:ext>
            </a:extLst>
          </p:cNvPr>
          <p:cNvSpPr>
            <a:spLocks noGrp="1"/>
          </p:cNvSpPr>
          <p:nvPr>
            <p:ph type="ftr" sz="quarter" idx="11"/>
          </p:nvPr>
        </p:nvSpPr>
        <p:spPr>
          <a:xfrm>
            <a:off x="3124200" y="6245225"/>
            <a:ext cx="2895600" cy="476250"/>
          </a:xfrm>
        </p:spPr>
        <p:txBody>
          <a:bodyPr/>
          <a:lstStyle>
            <a:lvl1pPr>
              <a:defRPr/>
            </a:lvl1pPr>
          </a:lstStyle>
          <a:p>
            <a:pPr>
              <a:defRPr/>
            </a:pPr>
            <a:endParaRPr lang="ru-RU"/>
          </a:p>
        </p:txBody>
      </p:sp>
      <p:sp>
        <p:nvSpPr>
          <p:cNvPr id="8" name="Номер слайда 7">
            <a:extLst>
              <a:ext uri="{FF2B5EF4-FFF2-40B4-BE49-F238E27FC236}">
                <a16:creationId xmlns:a16="http://schemas.microsoft.com/office/drawing/2014/main" id="{07246186-C65F-4B1C-8304-EB2FFB0C2F08}"/>
              </a:ext>
            </a:extLst>
          </p:cNvPr>
          <p:cNvSpPr>
            <a:spLocks noGrp="1"/>
          </p:cNvSpPr>
          <p:nvPr>
            <p:ph type="sldNum" sz="quarter" idx="12"/>
          </p:nvPr>
        </p:nvSpPr>
        <p:spPr>
          <a:xfrm>
            <a:off x="6553200" y="6245225"/>
            <a:ext cx="2133600" cy="476250"/>
          </a:xfrm>
        </p:spPr>
        <p:txBody>
          <a:bodyPr/>
          <a:lstStyle>
            <a:lvl1pPr>
              <a:defRPr/>
            </a:lvl1pPr>
          </a:lstStyle>
          <a:p>
            <a:fld id="{4B2B670D-AD4A-486A-AC87-5938579129ED}" type="slidenum">
              <a:rPr lang="ru-RU" altLang="ru-RU"/>
              <a:pPr/>
              <a:t>‹#›</a:t>
            </a:fld>
            <a:endParaRPr lang="ru-RU" altLang="ru-RU"/>
          </a:p>
        </p:txBody>
      </p:sp>
    </p:spTree>
    <p:extLst>
      <p:ext uri="{BB962C8B-B14F-4D97-AF65-F5344CB8AC3E}">
        <p14:creationId xmlns:p14="http://schemas.microsoft.com/office/powerpoint/2010/main" val="1051571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8" name="Содержимое 7"/>
          <p:cNvSpPr>
            <a:spLocks noGrp="1"/>
          </p:cNvSpPr>
          <p:nvPr>
            <p:ph sz="quarter" idx="1"/>
          </p:nvPr>
        </p:nvSpPr>
        <p:spPr>
          <a:xfrm>
            <a:off x="457200" y="1600200"/>
            <a:ext cx="7467600" cy="487375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6">
            <a:extLst>
              <a:ext uri="{FF2B5EF4-FFF2-40B4-BE49-F238E27FC236}">
                <a16:creationId xmlns:a16="http://schemas.microsoft.com/office/drawing/2014/main" id="{7AC2242A-B385-433F-9B2B-069B5A2D6E49}"/>
              </a:ext>
            </a:extLst>
          </p:cNvPr>
          <p:cNvSpPr>
            <a:spLocks noGrp="1"/>
          </p:cNvSpPr>
          <p:nvPr>
            <p:ph type="dt" sz="half" idx="10"/>
          </p:nvPr>
        </p:nvSpPr>
        <p:spPr/>
        <p:txBody>
          <a:bodyPr rtlCol="0"/>
          <a:lstStyle>
            <a:lvl1pPr>
              <a:defRPr/>
            </a:lvl1pPr>
          </a:lstStyle>
          <a:p>
            <a:pPr>
              <a:defRPr/>
            </a:pPr>
            <a:endParaRPr lang="ru-RU"/>
          </a:p>
        </p:txBody>
      </p:sp>
      <p:sp>
        <p:nvSpPr>
          <p:cNvPr id="5" name="Номер слайда 8">
            <a:extLst>
              <a:ext uri="{FF2B5EF4-FFF2-40B4-BE49-F238E27FC236}">
                <a16:creationId xmlns:a16="http://schemas.microsoft.com/office/drawing/2014/main" id="{603D951E-E290-4C4F-9D9A-EFFD443476CA}"/>
              </a:ext>
            </a:extLst>
          </p:cNvPr>
          <p:cNvSpPr>
            <a:spLocks noGrp="1"/>
          </p:cNvSpPr>
          <p:nvPr>
            <p:ph type="sldNum" sz="quarter" idx="11"/>
          </p:nvPr>
        </p:nvSpPr>
        <p:spPr/>
        <p:txBody>
          <a:bodyPr/>
          <a:lstStyle>
            <a:lvl1pPr>
              <a:defRPr/>
            </a:lvl1pPr>
          </a:lstStyle>
          <a:p>
            <a:fld id="{4A418012-BAC6-4812-A00C-1B4FD0B8801E}" type="slidenum">
              <a:rPr lang="ru-RU" altLang="ru-RU"/>
              <a:pPr/>
              <a:t>‹#›</a:t>
            </a:fld>
            <a:endParaRPr lang="ru-RU" altLang="ru-RU"/>
          </a:p>
        </p:txBody>
      </p:sp>
      <p:sp>
        <p:nvSpPr>
          <p:cNvPr id="6" name="Нижний колонтитул 9">
            <a:extLst>
              <a:ext uri="{FF2B5EF4-FFF2-40B4-BE49-F238E27FC236}">
                <a16:creationId xmlns:a16="http://schemas.microsoft.com/office/drawing/2014/main" id="{F19F80CD-3012-40E3-9086-B1CADF92C530}"/>
              </a:ext>
            </a:extLst>
          </p:cNvPr>
          <p:cNvSpPr>
            <a:spLocks noGrp="1"/>
          </p:cNvSpPr>
          <p:nvPr>
            <p:ph type="ftr" sz="quarter" idx="12"/>
          </p:nvPr>
        </p:nvSpPr>
        <p:spPr/>
        <p:txBody>
          <a:bodyPr rtlCol="0"/>
          <a:lstStyle>
            <a:lvl1pPr>
              <a:defRPr/>
            </a:lvl1pPr>
          </a:lstStyle>
          <a:p>
            <a:pPr>
              <a:defRPr/>
            </a:pPr>
            <a:endParaRPr lang="ru-RU"/>
          </a:p>
        </p:txBody>
      </p:sp>
    </p:spTree>
    <p:extLst>
      <p:ext uri="{BB962C8B-B14F-4D97-AF65-F5344CB8AC3E}">
        <p14:creationId xmlns:p14="http://schemas.microsoft.com/office/powerpoint/2010/main" val="3132724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2"/>
        </a:solidFill>
        <a:effectLst/>
      </p:bgPr>
    </p:bg>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8304F39A-B920-4C0D-8C02-1A2058E6580F}"/>
              </a:ext>
            </a:extLst>
          </p:cNvPr>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Прямоугольник 4">
            <a:extLst>
              <a:ext uri="{FF2B5EF4-FFF2-40B4-BE49-F238E27FC236}">
                <a16:creationId xmlns:a16="http://schemas.microsoft.com/office/drawing/2014/main" id="{7FE34EC1-2398-4B1A-B20D-7E17F12999DD}"/>
              </a:ext>
            </a:extLst>
          </p:cNvPr>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Прямоугольник 5">
            <a:extLst>
              <a:ext uri="{FF2B5EF4-FFF2-40B4-BE49-F238E27FC236}">
                <a16:creationId xmlns:a16="http://schemas.microsoft.com/office/drawing/2014/main" id="{9B1ABC70-2181-462B-AF21-F111718C7108}"/>
              </a:ext>
            </a:extLst>
          </p:cNvPr>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Прямоугольник 6">
            <a:extLst>
              <a:ext uri="{FF2B5EF4-FFF2-40B4-BE49-F238E27FC236}">
                <a16:creationId xmlns:a16="http://schemas.microsoft.com/office/drawing/2014/main" id="{080BAE35-26DD-4068-973D-13FE6A044675}"/>
              </a:ext>
            </a:extLst>
          </p:cNvPr>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Прямая соединительная линия 7">
            <a:extLst>
              <a:ext uri="{FF2B5EF4-FFF2-40B4-BE49-F238E27FC236}">
                <a16:creationId xmlns:a16="http://schemas.microsoft.com/office/drawing/2014/main" id="{E2DDDD56-7B9B-4A63-A132-ED590F106A99}"/>
              </a:ext>
            </a:extLst>
          </p:cNvPr>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latin typeface="Arial" charset="0"/>
            </a:endParaRPr>
          </a:p>
        </p:txBody>
      </p:sp>
      <p:sp>
        <p:nvSpPr>
          <p:cNvPr id="9" name="Прямая соединительная линия 8">
            <a:extLst>
              <a:ext uri="{FF2B5EF4-FFF2-40B4-BE49-F238E27FC236}">
                <a16:creationId xmlns:a16="http://schemas.microsoft.com/office/drawing/2014/main" id="{60255028-2CE6-4CE5-891B-16DD2661E759}"/>
              </a:ext>
            </a:extLst>
          </p:cNvPr>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0" name="Прямая соединительная линия 9">
            <a:extLst>
              <a:ext uri="{FF2B5EF4-FFF2-40B4-BE49-F238E27FC236}">
                <a16:creationId xmlns:a16="http://schemas.microsoft.com/office/drawing/2014/main" id="{ACB0F52E-DF24-49BD-AFD3-E15AC42ECFBD}"/>
              </a:ext>
            </a:extLst>
          </p:cNvPr>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1" name="Прямая соединительная линия 10">
            <a:extLst>
              <a:ext uri="{FF2B5EF4-FFF2-40B4-BE49-F238E27FC236}">
                <a16:creationId xmlns:a16="http://schemas.microsoft.com/office/drawing/2014/main" id="{7967A923-D044-4140-9A7A-9A9183996D4D}"/>
              </a:ext>
            </a:extLst>
          </p:cNvPr>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2" name="Прямая соединительная линия 11">
            <a:extLst>
              <a:ext uri="{FF2B5EF4-FFF2-40B4-BE49-F238E27FC236}">
                <a16:creationId xmlns:a16="http://schemas.microsoft.com/office/drawing/2014/main" id="{EF9368A7-A1B4-4B7B-830C-4D42B0D17092}"/>
              </a:ext>
            </a:extLst>
          </p:cNvPr>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3" name="Прямоугольник 12">
            <a:extLst>
              <a:ext uri="{FF2B5EF4-FFF2-40B4-BE49-F238E27FC236}">
                <a16:creationId xmlns:a16="http://schemas.microsoft.com/office/drawing/2014/main" id="{63B7B7B5-0E1E-48D9-B157-FDA3059FB7F0}"/>
              </a:ext>
            </a:extLst>
          </p:cNvPr>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Овал 13">
            <a:extLst>
              <a:ext uri="{FF2B5EF4-FFF2-40B4-BE49-F238E27FC236}">
                <a16:creationId xmlns:a16="http://schemas.microsoft.com/office/drawing/2014/main" id="{54252D3C-FB43-476C-8FC6-826C2A83DC85}"/>
              </a:ext>
            </a:extLst>
          </p:cNvPr>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Овал 14">
            <a:extLst>
              <a:ext uri="{FF2B5EF4-FFF2-40B4-BE49-F238E27FC236}">
                <a16:creationId xmlns:a16="http://schemas.microsoft.com/office/drawing/2014/main" id="{8A2C6866-28C2-4224-8118-80484ECA7FCE}"/>
              </a:ext>
            </a:extLst>
          </p:cNvPr>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Овал 15">
            <a:extLst>
              <a:ext uri="{FF2B5EF4-FFF2-40B4-BE49-F238E27FC236}">
                <a16:creationId xmlns:a16="http://schemas.microsoft.com/office/drawing/2014/main" id="{1518A6AD-8B88-4514-9D9F-7136654FE1D3}"/>
              </a:ext>
            </a:extLst>
          </p:cNvPr>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Овал 16">
            <a:extLst>
              <a:ext uri="{FF2B5EF4-FFF2-40B4-BE49-F238E27FC236}">
                <a16:creationId xmlns:a16="http://schemas.microsoft.com/office/drawing/2014/main" id="{D43EF84E-27FD-4B03-AFBF-EB6285747DA2}"/>
              </a:ext>
            </a:extLst>
          </p:cNvPr>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Овал 17">
            <a:extLst>
              <a:ext uri="{FF2B5EF4-FFF2-40B4-BE49-F238E27FC236}">
                <a16:creationId xmlns:a16="http://schemas.microsoft.com/office/drawing/2014/main" id="{0D22F393-6633-4F9F-9E9D-2DB81E58E345}"/>
              </a:ext>
            </a:extLst>
          </p:cNvPr>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Прямая соединительная линия 18">
            <a:extLst>
              <a:ext uri="{FF2B5EF4-FFF2-40B4-BE49-F238E27FC236}">
                <a16:creationId xmlns:a16="http://schemas.microsoft.com/office/drawing/2014/main" id="{A3ED1926-6835-4C9D-8B47-B69291ED14BE}"/>
              </a:ext>
            </a:extLst>
          </p:cNvPr>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endParaRPr>
          </a:p>
        </p:txBody>
      </p:sp>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lang="ru-RU"/>
              <a:t>Образец заголовка</a:t>
            </a:r>
            <a:endParaRPr lang="en-US"/>
          </a:p>
        </p:txBody>
      </p:sp>
      <p:sp>
        <p:nvSpPr>
          <p:cNvPr id="3" name="Текст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a:t>Образец текста</a:t>
            </a:r>
          </a:p>
        </p:txBody>
      </p:sp>
      <p:sp>
        <p:nvSpPr>
          <p:cNvPr id="20" name="Дата 3">
            <a:extLst>
              <a:ext uri="{FF2B5EF4-FFF2-40B4-BE49-F238E27FC236}">
                <a16:creationId xmlns:a16="http://schemas.microsoft.com/office/drawing/2014/main" id="{A366328A-DA26-48E1-AA36-E3582C83FFDD}"/>
              </a:ext>
            </a:extLst>
          </p:cNvPr>
          <p:cNvSpPr>
            <a:spLocks noGrp="1"/>
          </p:cNvSpPr>
          <p:nvPr>
            <p:ph type="dt" sz="half" idx="10"/>
          </p:nvPr>
        </p:nvSpPr>
        <p:spPr bwMode="auto">
          <a:xfrm rot="5400000">
            <a:off x="7762875" y="1169988"/>
            <a:ext cx="2286000" cy="381000"/>
          </a:xfrm>
        </p:spPr>
        <p:txBody>
          <a:bodyPr/>
          <a:lstStyle>
            <a:lvl1pPr>
              <a:defRPr/>
            </a:lvl1pPr>
          </a:lstStyle>
          <a:p>
            <a:pPr>
              <a:defRPr/>
            </a:pPr>
            <a:endParaRPr lang="ru-RU"/>
          </a:p>
        </p:txBody>
      </p:sp>
      <p:sp>
        <p:nvSpPr>
          <p:cNvPr id="21" name="Нижний колонтитул 4">
            <a:extLst>
              <a:ext uri="{FF2B5EF4-FFF2-40B4-BE49-F238E27FC236}">
                <a16:creationId xmlns:a16="http://schemas.microsoft.com/office/drawing/2014/main" id="{FF7BA089-A80C-4F39-95E7-DE481C3A937F}"/>
              </a:ext>
            </a:extLst>
          </p:cNvPr>
          <p:cNvSpPr>
            <a:spLocks noGrp="1"/>
          </p:cNvSpPr>
          <p:nvPr>
            <p:ph type="ftr" sz="quarter" idx="11"/>
          </p:nvPr>
        </p:nvSpPr>
        <p:spPr bwMode="auto">
          <a:xfrm rot="5400000">
            <a:off x="7077076" y="4178300"/>
            <a:ext cx="3657600" cy="384175"/>
          </a:xfrm>
        </p:spPr>
        <p:txBody>
          <a:bodyPr/>
          <a:lstStyle>
            <a:lvl1pPr>
              <a:defRPr/>
            </a:lvl1pPr>
          </a:lstStyle>
          <a:p>
            <a:pPr>
              <a:defRPr/>
            </a:pPr>
            <a:endParaRPr lang="ru-RU"/>
          </a:p>
        </p:txBody>
      </p:sp>
      <p:sp>
        <p:nvSpPr>
          <p:cNvPr id="22" name="Номер слайда 5">
            <a:extLst>
              <a:ext uri="{FF2B5EF4-FFF2-40B4-BE49-F238E27FC236}">
                <a16:creationId xmlns:a16="http://schemas.microsoft.com/office/drawing/2014/main" id="{A2A927D7-62A8-437F-A117-27B718BE0974}"/>
              </a:ext>
            </a:extLst>
          </p:cNvPr>
          <p:cNvSpPr>
            <a:spLocks noGrp="1"/>
          </p:cNvSpPr>
          <p:nvPr>
            <p:ph type="sldNum" sz="quarter" idx="12"/>
          </p:nvPr>
        </p:nvSpPr>
        <p:spPr bwMode="auto">
          <a:xfrm>
            <a:off x="1339850" y="4929188"/>
            <a:ext cx="609600" cy="517525"/>
          </a:xfrm>
        </p:spPr>
        <p:txBody>
          <a:bodyPr/>
          <a:lstStyle>
            <a:lvl1pPr>
              <a:defRPr/>
            </a:lvl1pPr>
          </a:lstStyle>
          <a:p>
            <a:fld id="{FDEAA978-1A6D-4610-9E7D-B96D85BA5676}" type="slidenum">
              <a:rPr lang="ru-RU" altLang="ru-RU"/>
              <a:pPr/>
              <a:t>‹#›</a:t>
            </a:fld>
            <a:endParaRPr lang="ru-RU" altLang="ru-RU"/>
          </a:p>
        </p:txBody>
      </p:sp>
    </p:spTree>
    <p:extLst>
      <p:ext uri="{BB962C8B-B14F-4D97-AF65-F5344CB8AC3E}">
        <p14:creationId xmlns:p14="http://schemas.microsoft.com/office/powerpoint/2010/main" val="81357540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9" name="Содержимое 8"/>
          <p:cNvSpPr>
            <a:spLocks noGrp="1"/>
          </p:cNvSpPr>
          <p:nvPr>
            <p:ph sz="quarter" idx="1"/>
          </p:nvPr>
        </p:nvSpPr>
        <p:spPr>
          <a:xfrm>
            <a:off x="457200" y="1600200"/>
            <a:ext cx="3657600" cy="45720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Содержимое 10"/>
          <p:cNvSpPr>
            <a:spLocks noGrp="1"/>
          </p:cNvSpPr>
          <p:nvPr>
            <p:ph sz="quarter" idx="2"/>
          </p:nvPr>
        </p:nvSpPr>
        <p:spPr>
          <a:xfrm>
            <a:off x="4270248" y="1600200"/>
            <a:ext cx="3657600" cy="45720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13">
            <a:extLst>
              <a:ext uri="{FF2B5EF4-FFF2-40B4-BE49-F238E27FC236}">
                <a16:creationId xmlns:a16="http://schemas.microsoft.com/office/drawing/2014/main" id="{C0ADBFEC-8003-49EF-A3B9-5B1FB495EE46}"/>
              </a:ext>
            </a:extLst>
          </p:cNvPr>
          <p:cNvSpPr>
            <a:spLocks noGrp="1"/>
          </p:cNvSpPr>
          <p:nvPr>
            <p:ph type="dt" sz="half" idx="10"/>
          </p:nvPr>
        </p:nvSpPr>
        <p:spPr/>
        <p:txBody>
          <a:bodyPr/>
          <a:lstStyle>
            <a:lvl1pPr>
              <a:defRPr/>
            </a:lvl1pPr>
          </a:lstStyle>
          <a:p>
            <a:pPr>
              <a:defRPr/>
            </a:pPr>
            <a:endParaRPr lang="ru-RU"/>
          </a:p>
        </p:txBody>
      </p:sp>
      <p:sp>
        <p:nvSpPr>
          <p:cNvPr id="6" name="Нижний колонтитул 2">
            <a:extLst>
              <a:ext uri="{FF2B5EF4-FFF2-40B4-BE49-F238E27FC236}">
                <a16:creationId xmlns:a16="http://schemas.microsoft.com/office/drawing/2014/main" id="{864BC7A9-D608-448A-B8A1-4A652AED4066}"/>
              </a:ext>
            </a:extLst>
          </p:cNvPr>
          <p:cNvSpPr>
            <a:spLocks noGrp="1"/>
          </p:cNvSpPr>
          <p:nvPr>
            <p:ph type="ftr" sz="quarter" idx="11"/>
          </p:nvPr>
        </p:nvSpPr>
        <p:spPr/>
        <p:txBody>
          <a:bodyPr/>
          <a:lstStyle>
            <a:lvl1pPr>
              <a:defRPr/>
            </a:lvl1pPr>
          </a:lstStyle>
          <a:p>
            <a:pPr>
              <a:defRPr/>
            </a:pPr>
            <a:endParaRPr lang="ru-RU"/>
          </a:p>
        </p:txBody>
      </p:sp>
      <p:sp>
        <p:nvSpPr>
          <p:cNvPr id="7" name="Номер слайда 22">
            <a:extLst>
              <a:ext uri="{FF2B5EF4-FFF2-40B4-BE49-F238E27FC236}">
                <a16:creationId xmlns:a16="http://schemas.microsoft.com/office/drawing/2014/main" id="{3D9DD943-D1C5-4171-BAE6-13D970FE8944}"/>
              </a:ext>
            </a:extLst>
          </p:cNvPr>
          <p:cNvSpPr>
            <a:spLocks noGrp="1"/>
          </p:cNvSpPr>
          <p:nvPr>
            <p:ph type="sldNum" sz="quarter" idx="12"/>
          </p:nvPr>
        </p:nvSpPr>
        <p:spPr/>
        <p:txBody>
          <a:bodyPr/>
          <a:lstStyle>
            <a:lvl1pPr>
              <a:defRPr/>
            </a:lvl1pPr>
          </a:lstStyle>
          <a:p>
            <a:fld id="{0EA3F3EA-6E10-4C59-9E6D-6097D7210FEA}" type="slidenum">
              <a:rPr lang="ru-RU" altLang="ru-RU"/>
              <a:pPr/>
              <a:t>‹#›</a:t>
            </a:fld>
            <a:endParaRPr lang="ru-RU" altLang="ru-RU"/>
          </a:p>
        </p:txBody>
      </p:sp>
    </p:spTree>
    <p:extLst>
      <p:ext uri="{BB962C8B-B14F-4D97-AF65-F5344CB8AC3E}">
        <p14:creationId xmlns:p14="http://schemas.microsoft.com/office/powerpoint/2010/main" val="800874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lstStyle>
            <a:lvl1pPr>
              <a:defRPr/>
            </a:lvl1pPr>
          </a:lstStyle>
          <a:p>
            <a:r>
              <a:rPr lang="ru-RU"/>
              <a:t>Образец заголовка</a:t>
            </a:r>
            <a:endParaRPr lang="en-US"/>
          </a:p>
        </p:txBody>
      </p:sp>
      <p:sp>
        <p:nvSpPr>
          <p:cNvPr id="11" name="Содержимое 10"/>
          <p:cNvSpPr>
            <a:spLocks noGrp="1"/>
          </p:cNvSpPr>
          <p:nvPr>
            <p:ph sz="quarter" idx="2"/>
          </p:nvPr>
        </p:nvSpPr>
        <p:spPr>
          <a:xfrm>
            <a:off x="457200" y="2362200"/>
            <a:ext cx="3657600" cy="3886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3" name="Содержимое 12"/>
          <p:cNvSpPr>
            <a:spLocks noGrp="1"/>
          </p:cNvSpPr>
          <p:nvPr>
            <p:ph sz="quarter" idx="4"/>
          </p:nvPr>
        </p:nvSpPr>
        <p:spPr>
          <a:xfrm>
            <a:off x="4371975" y="2362200"/>
            <a:ext cx="3657600" cy="3886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a:t>Образец текста</a:t>
            </a:r>
          </a:p>
        </p:txBody>
      </p:sp>
      <p:sp>
        <p:nvSpPr>
          <p:cNvPr id="7" name="Дата 13">
            <a:extLst>
              <a:ext uri="{FF2B5EF4-FFF2-40B4-BE49-F238E27FC236}">
                <a16:creationId xmlns:a16="http://schemas.microsoft.com/office/drawing/2014/main" id="{4BB7B151-0292-4493-B09E-773A75882195}"/>
              </a:ext>
            </a:extLst>
          </p:cNvPr>
          <p:cNvSpPr>
            <a:spLocks noGrp="1"/>
          </p:cNvSpPr>
          <p:nvPr>
            <p:ph type="dt" sz="half" idx="10"/>
          </p:nvPr>
        </p:nvSpPr>
        <p:spPr/>
        <p:txBody>
          <a:bodyPr/>
          <a:lstStyle>
            <a:lvl1pPr>
              <a:defRPr/>
            </a:lvl1pPr>
          </a:lstStyle>
          <a:p>
            <a:pPr>
              <a:defRPr/>
            </a:pPr>
            <a:endParaRPr lang="ru-RU"/>
          </a:p>
        </p:txBody>
      </p:sp>
      <p:sp>
        <p:nvSpPr>
          <p:cNvPr id="8" name="Нижний колонтитул 2">
            <a:extLst>
              <a:ext uri="{FF2B5EF4-FFF2-40B4-BE49-F238E27FC236}">
                <a16:creationId xmlns:a16="http://schemas.microsoft.com/office/drawing/2014/main" id="{92C53E04-3D8E-4B24-A19A-4605DB04812A}"/>
              </a:ext>
            </a:extLst>
          </p:cNvPr>
          <p:cNvSpPr>
            <a:spLocks noGrp="1"/>
          </p:cNvSpPr>
          <p:nvPr>
            <p:ph type="ftr" sz="quarter" idx="11"/>
          </p:nvPr>
        </p:nvSpPr>
        <p:spPr/>
        <p:txBody>
          <a:bodyPr/>
          <a:lstStyle>
            <a:lvl1pPr>
              <a:defRPr/>
            </a:lvl1pPr>
          </a:lstStyle>
          <a:p>
            <a:pPr>
              <a:defRPr/>
            </a:pPr>
            <a:endParaRPr lang="ru-RU"/>
          </a:p>
        </p:txBody>
      </p:sp>
      <p:sp>
        <p:nvSpPr>
          <p:cNvPr id="9" name="Номер слайда 22">
            <a:extLst>
              <a:ext uri="{FF2B5EF4-FFF2-40B4-BE49-F238E27FC236}">
                <a16:creationId xmlns:a16="http://schemas.microsoft.com/office/drawing/2014/main" id="{B7549FD2-DC81-41EE-8C5D-BF4CB3DC76FB}"/>
              </a:ext>
            </a:extLst>
          </p:cNvPr>
          <p:cNvSpPr>
            <a:spLocks noGrp="1"/>
          </p:cNvSpPr>
          <p:nvPr>
            <p:ph type="sldNum" sz="quarter" idx="12"/>
          </p:nvPr>
        </p:nvSpPr>
        <p:spPr/>
        <p:txBody>
          <a:bodyPr/>
          <a:lstStyle>
            <a:lvl1pPr>
              <a:defRPr/>
            </a:lvl1pPr>
          </a:lstStyle>
          <a:p>
            <a:fld id="{6DFCA15F-5C4B-4269-B0C9-452EBFA7D9E3}" type="slidenum">
              <a:rPr lang="ru-RU" altLang="ru-RU"/>
              <a:pPr/>
              <a:t>‹#›</a:t>
            </a:fld>
            <a:endParaRPr lang="ru-RU" altLang="ru-RU"/>
          </a:p>
        </p:txBody>
      </p:sp>
    </p:spTree>
    <p:extLst>
      <p:ext uri="{BB962C8B-B14F-4D97-AF65-F5344CB8AC3E}">
        <p14:creationId xmlns:p14="http://schemas.microsoft.com/office/powerpoint/2010/main" val="3914875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Дата 5">
            <a:extLst>
              <a:ext uri="{FF2B5EF4-FFF2-40B4-BE49-F238E27FC236}">
                <a16:creationId xmlns:a16="http://schemas.microsoft.com/office/drawing/2014/main" id="{A4905B2E-202D-4AB3-B5C3-04AAA33DBD03}"/>
              </a:ext>
            </a:extLst>
          </p:cNvPr>
          <p:cNvSpPr>
            <a:spLocks noGrp="1"/>
          </p:cNvSpPr>
          <p:nvPr>
            <p:ph type="dt" sz="half" idx="10"/>
          </p:nvPr>
        </p:nvSpPr>
        <p:spPr/>
        <p:txBody>
          <a:bodyPr rtlCol="0"/>
          <a:lstStyle>
            <a:lvl1pPr>
              <a:defRPr/>
            </a:lvl1pPr>
          </a:lstStyle>
          <a:p>
            <a:pPr>
              <a:defRPr/>
            </a:pPr>
            <a:endParaRPr lang="ru-RU"/>
          </a:p>
        </p:txBody>
      </p:sp>
      <p:sp>
        <p:nvSpPr>
          <p:cNvPr id="4" name="Номер слайда 6">
            <a:extLst>
              <a:ext uri="{FF2B5EF4-FFF2-40B4-BE49-F238E27FC236}">
                <a16:creationId xmlns:a16="http://schemas.microsoft.com/office/drawing/2014/main" id="{276D6476-B0BC-403B-9461-BA1941109A53}"/>
              </a:ext>
            </a:extLst>
          </p:cNvPr>
          <p:cNvSpPr>
            <a:spLocks noGrp="1"/>
          </p:cNvSpPr>
          <p:nvPr>
            <p:ph type="sldNum" sz="quarter" idx="11"/>
          </p:nvPr>
        </p:nvSpPr>
        <p:spPr/>
        <p:txBody>
          <a:bodyPr/>
          <a:lstStyle>
            <a:lvl1pPr>
              <a:defRPr/>
            </a:lvl1pPr>
          </a:lstStyle>
          <a:p>
            <a:fld id="{F8BA807C-FB49-44DC-A54C-55235802548B}" type="slidenum">
              <a:rPr lang="ru-RU" altLang="ru-RU"/>
              <a:pPr/>
              <a:t>‹#›</a:t>
            </a:fld>
            <a:endParaRPr lang="ru-RU" altLang="ru-RU"/>
          </a:p>
        </p:txBody>
      </p:sp>
      <p:sp>
        <p:nvSpPr>
          <p:cNvPr id="5" name="Нижний колонтитул 7">
            <a:extLst>
              <a:ext uri="{FF2B5EF4-FFF2-40B4-BE49-F238E27FC236}">
                <a16:creationId xmlns:a16="http://schemas.microsoft.com/office/drawing/2014/main" id="{95FD1B25-2C62-4F48-9C44-56B182711685}"/>
              </a:ext>
            </a:extLst>
          </p:cNvPr>
          <p:cNvSpPr>
            <a:spLocks noGrp="1"/>
          </p:cNvSpPr>
          <p:nvPr>
            <p:ph type="ftr" sz="quarter" idx="12"/>
          </p:nvPr>
        </p:nvSpPr>
        <p:spPr/>
        <p:txBody>
          <a:bodyPr rtlCol="0"/>
          <a:lstStyle>
            <a:lvl1pPr>
              <a:defRPr/>
            </a:lvl1pPr>
          </a:lstStyle>
          <a:p>
            <a:pPr>
              <a:defRPr/>
            </a:pPr>
            <a:endParaRPr lang="ru-RU"/>
          </a:p>
        </p:txBody>
      </p:sp>
    </p:spTree>
    <p:extLst>
      <p:ext uri="{BB962C8B-B14F-4D97-AF65-F5344CB8AC3E}">
        <p14:creationId xmlns:p14="http://schemas.microsoft.com/office/powerpoint/2010/main" val="494211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a:extLst>
              <a:ext uri="{FF2B5EF4-FFF2-40B4-BE49-F238E27FC236}">
                <a16:creationId xmlns:a16="http://schemas.microsoft.com/office/drawing/2014/main" id="{A70CCAD8-C1C0-452E-9473-2638353C6F24}"/>
              </a:ext>
            </a:extLst>
          </p:cNvPr>
          <p:cNvSpPr>
            <a:spLocks noGrp="1"/>
          </p:cNvSpPr>
          <p:nvPr>
            <p:ph type="dt" sz="half" idx="10"/>
          </p:nvPr>
        </p:nvSpPr>
        <p:spPr/>
        <p:txBody>
          <a:bodyPr/>
          <a:lstStyle>
            <a:lvl1pPr>
              <a:defRPr/>
            </a:lvl1pPr>
          </a:lstStyle>
          <a:p>
            <a:pPr>
              <a:defRPr/>
            </a:pPr>
            <a:endParaRPr lang="ru-RU"/>
          </a:p>
        </p:txBody>
      </p:sp>
      <p:sp>
        <p:nvSpPr>
          <p:cNvPr id="3" name="Нижний колонтитул 2">
            <a:extLst>
              <a:ext uri="{FF2B5EF4-FFF2-40B4-BE49-F238E27FC236}">
                <a16:creationId xmlns:a16="http://schemas.microsoft.com/office/drawing/2014/main" id="{DE289A0F-60EC-4DCF-B658-53606F77DD57}"/>
              </a:ext>
            </a:extLst>
          </p:cNvPr>
          <p:cNvSpPr>
            <a:spLocks noGrp="1"/>
          </p:cNvSpPr>
          <p:nvPr>
            <p:ph type="ftr" sz="quarter" idx="11"/>
          </p:nvPr>
        </p:nvSpPr>
        <p:spPr/>
        <p:txBody>
          <a:bodyPr/>
          <a:lstStyle>
            <a:lvl1pPr>
              <a:defRPr/>
            </a:lvl1pPr>
          </a:lstStyle>
          <a:p>
            <a:pPr>
              <a:defRPr/>
            </a:pPr>
            <a:endParaRPr lang="ru-RU"/>
          </a:p>
        </p:txBody>
      </p:sp>
      <p:sp>
        <p:nvSpPr>
          <p:cNvPr id="4" name="Номер слайда 22">
            <a:extLst>
              <a:ext uri="{FF2B5EF4-FFF2-40B4-BE49-F238E27FC236}">
                <a16:creationId xmlns:a16="http://schemas.microsoft.com/office/drawing/2014/main" id="{C8E37FEC-21B6-48A8-9E96-051E3F9371FA}"/>
              </a:ext>
            </a:extLst>
          </p:cNvPr>
          <p:cNvSpPr>
            <a:spLocks noGrp="1"/>
          </p:cNvSpPr>
          <p:nvPr>
            <p:ph type="sldNum" sz="quarter" idx="12"/>
          </p:nvPr>
        </p:nvSpPr>
        <p:spPr/>
        <p:txBody>
          <a:bodyPr/>
          <a:lstStyle>
            <a:lvl1pPr>
              <a:defRPr/>
            </a:lvl1pPr>
          </a:lstStyle>
          <a:p>
            <a:fld id="{6B064915-9845-4F23-9EC1-4E83FE9E553D}" type="slidenum">
              <a:rPr lang="ru-RU" altLang="ru-RU"/>
              <a:pPr/>
              <a:t>‹#›</a:t>
            </a:fld>
            <a:endParaRPr lang="ru-RU" altLang="ru-RU"/>
          </a:p>
        </p:txBody>
      </p:sp>
    </p:spTree>
    <p:extLst>
      <p:ext uri="{BB962C8B-B14F-4D97-AF65-F5344CB8AC3E}">
        <p14:creationId xmlns:p14="http://schemas.microsoft.com/office/powerpoint/2010/main" val="3811402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4">
            <a:extLst>
              <a:ext uri="{FF2B5EF4-FFF2-40B4-BE49-F238E27FC236}">
                <a16:creationId xmlns:a16="http://schemas.microsoft.com/office/drawing/2014/main" id="{30C8F2E9-6C6A-4A09-820C-EEE6212B9706}"/>
              </a:ext>
            </a:extLst>
          </p:cNvPr>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6" name="Прямая соединительная линия 5">
            <a:extLst>
              <a:ext uri="{FF2B5EF4-FFF2-40B4-BE49-F238E27FC236}">
                <a16:creationId xmlns:a16="http://schemas.microsoft.com/office/drawing/2014/main" id="{7C8894CC-FF4B-4E61-9F5F-A131EA468D2C}"/>
              </a:ext>
            </a:extLst>
          </p:cNvPr>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7" name="Прямая соединительная линия 6">
            <a:extLst>
              <a:ext uri="{FF2B5EF4-FFF2-40B4-BE49-F238E27FC236}">
                <a16:creationId xmlns:a16="http://schemas.microsoft.com/office/drawing/2014/main" id="{74922C2E-12F7-4B45-9CBC-75748F472676}"/>
              </a:ext>
            </a:extLst>
          </p:cNvPr>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latin typeface="Arial" charset="0"/>
            </a:endParaRPr>
          </a:p>
        </p:txBody>
      </p:sp>
      <p:sp>
        <p:nvSpPr>
          <p:cNvPr id="8" name="Прямая соединительная линия 7">
            <a:extLst>
              <a:ext uri="{FF2B5EF4-FFF2-40B4-BE49-F238E27FC236}">
                <a16:creationId xmlns:a16="http://schemas.microsoft.com/office/drawing/2014/main" id="{11D0BEE5-63C9-41E7-A686-8085EADD1C8A}"/>
              </a:ext>
            </a:extLst>
          </p:cNvPr>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latin typeface="Arial" charset="0"/>
            </a:endParaRPr>
          </a:p>
        </p:txBody>
      </p:sp>
      <p:sp>
        <p:nvSpPr>
          <p:cNvPr id="9" name="Прямоугольник 8">
            <a:extLst>
              <a:ext uri="{FF2B5EF4-FFF2-40B4-BE49-F238E27FC236}">
                <a16:creationId xmlns:a16="http://schemas.microsoft.com/office/drawing/2014/main" id="{EE284AE3-4DE1-46DA-9B1D-95AEDCFF905F}"/>
              </a:ext>
            </a:extLst>
          </p:cNvPr>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Прямая соединительная линия 9">
            <a:extLst>
              <a:ext uri="{FF2B5EF4-FFF2-40B4-BE49-F238E27FC236}">
                <a16:creationId xmlns:a16="http://schemas.microsoft.com/office/drawing/2014/main" id="{C2882DD8-7F42-4CBE-9C77-46470D24C4B4}"/>
              </a:ext>
            </a:extLst>
          </p:cNvPr>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latin typeface="Arial" charset="0"/>
            </a:endParaRPr>
          </a:p>
        </p:txBody>
      </p:sp>
      <p:sp>
        <p:nvSpPr>
          <p:cNvPr id="11" name="Овал 10">
            <a:extLst>
              <a:ext uri="{FF2B5EF4-FFF2-40B4-BE49-F238E27FC236}">
                <a16:creationId xmlns:a16="http://schemas.microsoft.com/office/drawing/2014/main" id="{3CA4684E-5577-4425-943A-2DD6B21C9417}"/>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Заголовок 1"/>
          <p:cNvSpPr>
            <a:spLocks noGrp="1"/>
          </p:cNvSpPr>
          <p:nvPr>
            <p:ph type="title"/>
          </p:nvPr>
        </p:nvSpPr>
        <p:spPr>
          <a:xfrm rot="5400000">
            <a:off x="3371850" y="3200400"/>
            <a:ext cx="6309360" cy="457200"/>
          </a:xfrm>
        </p:spPr>
        <p:txBody>
          <a:bodyPr/>
          <a:lstStyle>
            <a:lvl1pPr algn="l">
              <a:buNone/>
              <a:defRPr sz="2000" b="1" cap="small" baseline="0"/>
            </a:lvl1pPr>
          </a:lstStyle>
          <a:p>
            <a:r>
              <a:rPr lang="ru-RU"/>
              <a:t>Образец заголовка</a:t>
            </a:r>
            <a:endParaRPr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ru-RU"/>
              <a:t>Образец текста</a:t>
            </a:r>
          </a:p>
        </p:txBody>
      </p:sp>
      <p:sp>
        <p:nvSpPr>
          <p:cNvPr id="18" name="Содержимое 17"/>
          <p:cNvSpPr>
            <a:spLocks noGrp="1"/>
          </p:cNvSpPr>
          <p:nvPr>
            <p:ph sz="quarter" idx="1"/>
          </p:nvPr>
        </p:nvSpPr>
        <p:spPr>
          <a:xfrm>
            <a:off x="304800" y="274320"/>
            <a:ext cx="5638800" cy="632764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2" name="Дата 20">
            <a:extLst>
              <a:ext uri="{FF2B5EF4-FFF2-40B4-BE49-F238E27FC236}">
                <a16:creationId xmlns:a16="http://schemas.microsoft.com/office/drawing/2014/main" id="{8974BA5E-858A-4985-8F24-194CC228C20E}"/>
              </a:ext>
            </a:extLst>
          </p:cNvPr>
          <p:cNvSpPr>
            <a:spLocks noGrp="1"/>
          </p:cNvSpPr>
          <p:nvPr>
            <p:ph type="dt" sz="half" idx="10"/>
          </p:nvPr>
        </p:nvSpPr>
        <p:spPr/>
        <p:txBody>
          <a:bodyPr rtlCol="0"/>
          <a:lstStyle>
            <a:lvl1pPr>
              <a:defRPr/>
            </a:lvl1pPr>
          </a:lstStyle>
          <a:p>
            <a:pPr>
              <a:defRPr/>
            </a:pPr>
            <a:endParaRPr lang="ru-RU"/>
          </a:p>
        </p:txBody>
      </p:sp>
      <p:sp>
        <p:nvSpPr>
          <p:cNvPr id="13" name="Номер слайда 21">
            <a:extLst>
              <a:ext uri="{FF2B5EF4-FFF2-40B4-BE49-F238E27FC236}">
                <a16:creationId xmlns:a16="http://schemas.microsoft.com/office/drawing/2014/main" id="{614A170C-6F2D-4681-A27B-71F1F37444FC}"/>
              </a:ext>
            </a:extLst>
          </p:cNvPr>
          <p:cNvSpPr>
            <a:spLocks noGrp="1"/>
          </p:cNvSpPr>
          <p:nvPr>
            <p:ph type="sldNum" sz="quarter" idx="11"/>
          </p:nvPr>
        </p:nvSpPr>
        <p:spPr/>
        <p:txBody>
          <a:bodyPr/>
          <a:lstStyle>
            <a:lvl1pPr>
              <a:defRPr/>
            </a:lvl1pPr>
          </a:lstStyle>
          <a:p>
            <a:fld id="{F327721A-7A1B-44EA-8F23-74AE3C29D500}" type="slidenum">
              <a:rPr lang="ru-RU" altLang="ru-RU"/>
              <a:pPr/>
              <a:t>‹#›</a:t>
            </a:fld>
            <a:endParaRPr lang="ru-RU" altLang="ru-RU"/>
          </a:p>
        </p:txBody>
      </p:sp>
      <p:sp>
        <p:nvSpPr>
          <p:cNvPr id="14" name="Нижний колонтитул 22">
            <a:extLst>
              <a:ext uri="{FF2B5EF4-FFF2-40B4-BE49-F238E27FC236}">
                <a16:creationId xmlns:a16="http://schemas.microsoft.com/office/drawing/2014/main" id="{0DFB0220-B658-4528-9691-32A23B50E853}"/>
              </a:ext>
            </a:extLst>
          </p:cNvPr>
          <p:cNvSpPr>
            <a:spLocks noGrp="1"/>
          </p:cNvSpPr>
          <p:nvPr>
            <p:ph type="ftr" sz="quarter" idx="12"/>
          </p:nvPr>
        </p:nvSpPr>
        <p:spPr/>
        <p:txBody>
          <a:bodyPr rtlCol="0"/>
          <a:lstStyle>
            <a:lvl1pPr>
              <a:defRPr/>
            </a:lvl1pPr>
          </a:lstStyle>
          <a:p>
            <a:pPr>
              <a:defRPr/>
            </a:pPr>
            <a:endParaRPr lang="ru-RU"/>
          </a:p>
        </p:txBody>
      </p:sp>
    </p:spTree>
    <p:extLst>
      <p:ext uri="{BB962C8B-B14F-4D97-AF65-F5344CB8AC3E}">
        <p14:creationId xmlns:p14="http://schemas.microsoft.com/office/powerpoint/2010/main" val="394906852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ая соединительная линия 4">
            <a:extLst>
              <a:ext uri="{FF2B5EF4-FFF2-40B4-BE49-F238E27FC236}">
                <a16:creationId xmlns:a16="http://schemas.microsoft.com/office/drawing/2014/main" id="{EDDB7831-32E6-4BB8-B4F3-97E407D256BE}"/>
              </a:ext>
            </a:extLst>
          </p:cNvPr>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endParaRPr>
          </a:p>
        </p:txBody>
      </p:sp>
      <p:sp>
        <p:nvSpPr>
          <p:cNvPr id="6" name="Овал 5">
            <a:extLst>
              <a:ext uri="{FF2B5EF4-FFF2-40B4-BE49-F238E27FC236}">
                <a16:creationId xmlns:a16="http://schemas.microsoft.com/office/drawing/2014/main" id="{F671DAF6-2E56-4571-A2BD-A55105A00D2A}"/>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Прямая соединительная линия 6">
            <a:extLst>
              <a:ext uri="{FF2B5EF4-FFF2-40B4-BE49-F238E27FC236}">
                <a16:creationId xmlns:a16="http://schemas.microsoft.com/office/drawing/2014/main" id="{F0F5A1DA-C8CC-40AF-A36F-05EDBD6E95FE}"/>
              </a:ext>
            </a:extLst>
          </p:cNvPr>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a:latin typeface="Arial" charset="0"/>
            </a:endParaRPr>
          </a:p>
        </p:txBody>
      </p:sp>
      <p:sp>
        <p:nvSpPr>
          <p:cNvPr id="8" name="Прямоугольник 7">
            <a:extLst>
              <a:ext uri="{FF2B5EF4-FFF2-40B4-BE49-F238E27FC236}">
                <a16:creationId xmlns:a16="http://schemas.microsoft.com/office/drawing/2014/main" id="{AA59F96F-DC47-4774-9AB1-E14C4965EFE2}"/>
              </a:ext>
            </a:extLst>
          </p:cNvPr>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Прямая соединительная линия 8">
            <a:extLst>
              <a:ext uri="{FF2B5EF4-FFF2-40B4-BE49-F238E27FC236}">
                <a16:creationId xmlns:a16="http://schemas.microsoft.com/office/drawing/2014/main" id="{087256C4-B645-4AB0-95DE-087385A20A79}"/>
              </a:ext>
            </a:extLst>
          </p:cNvPr>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latin typeface="Arial" charset="0"/>
            </a:endParaRPr>
          </a:p>
        </p:txBody>
      </p:sp>
      <p:sp>
        <p:nvSpPr>
          <p:cNvPr id="10" name="Прямая соединительная линия 9">
            <a:extLst>
              <a:ext uri="{FF2B5EF4-FFF2-40B4-BE49-F238E27FC236}">
                <a16:creationId xmlns:a16="http://schemas.microsoft.com/office/drawing/2014/main" id="{2B3E6F47-6A1F-42E3-B8A4-5DEF0EEC9291}"/>
              </a:ext>
            </a:extLst>
          </p:cNvPr>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11" name="Прямая соединительная линия 10">
            <a:extLst>
              <a:ext uri="{FF2B5EF4-FFF2-40B4-BE49-F238E27FC236}">
                <a16:creationId xmlns:a16="http://schemas.microsoft.com/office/drawing/2014/main" id="{4E54C66B-0D22-4816-8A42-892732ED0292}"/>
              </a:ext>
            </a:extLst>
          </p:cNvPr>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latin typeface="Arial" charset="0"/>
            </a:endParaRPr>
          </a:p>
        </p:txBody>
      </p:sp>
      <p:sp>
        <p:nvSpPr>
          <p:cNvPr id="2" name="Заголовок 1"/>
          <p:cNvSpPr>
            <a:spLocks noGrp="1"/>
          </p:cNvSpPr>
          <p:nvPr>
            <p:ph type="title"/>
          </p:nvPr>
        </p:nvSpPr>
        <p:spPr>
          <a:xfrm rot="5400000">
            <a:off x="3350133" y="3200400"/>
            <a:ext cx="6309360" cy="457200"/>
          </a:xfrm>
        </p:spPr>
        <p:txBody>
          <a:bodyPr/>
          <a:lstStyle>
            <a:lvl1pPr algn="l">
              <a:buNone/>
              <a:defRPr sz="2000" b="1"/>
            </a:lvl1pPr>
          </a:lstStyle>
          <a:p>
            <a:r>
              <a:rPr lang="ru-RU"/>
              <a:t>Образец заголовка</a:t>
            </a:r>
            <a:endParaRPr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ru-RU" noProof="0"/>
              <a:t>Вставка рисунка</a:t>
            </a:r>
            <a:endParaRPr lang="en-US" noProof="0"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ru-RU"/>
              <a:t>Образец текста</a:t>
            </a:r>
          </a:p>
        </p:txBody>
      </p:sp>
      <p:sp>
        <p:nvSpPr>
          <p:cNvPr id="12" name="Дата 16">
            <a:extLst>
              <a:ext uri="{FF2B5EF4-FFF2-40B4-BE49-F238E27FC236}">
                <a16:creationId xmlns:a16="http://schemas.microsoft.com/office/drawing/2014/main" id="{1947994F-FA7F-4501-B1E4-8C93B5C90153}"/>
              </a:ext>
            </a:extLst>
          </p:cNvPr>
          <p:cNvSpPr>
            <a:spLocks noGrp="1"/>
          </p:cNvSpPr>
          <p:nvPr>
            <p:ph type="dt" sz="half" idx="10"/>
          </p:nvPr>
        </p:nvSpPr>
        <p:spPr/>
        <p:txBody>
          <a:bodyPr rtlCol="0"/>
          <a:lstStyle>
            <a:lvl1pPr>
              <a:defRPr/>
            </a:lvl1pPr>
          </a:lstStyle>
          <a:p>
            <a:pPr>
              <a:defRPr/>
            </a:pPr>
            <a:endParaRPr lang="ru-RU"/>
          </a:p>
        </p:txBody>
      </p:sp>
      <p:sp>
        <p:nvSpPr>
          <p:cNvPr id="13" name="Номер слайда 17">
            <a:extLst>
              <a:ext uri="{FF2B5EF4-FFF2-40B4-BE49-F238E27FC236}">
                <a16:creationId xmlns:a16="http://schemas.microsoft.com/office/drawing/2014/main" id="{F14CA3E5-308C-440A-83D6-03C530B99568}"/>
              </a:ext>
            </a:extLst>
          </p:cNvPr>
          <p:cNvSpPr>
            <a:spLocks noGrp="1"/>
          </p:cNvSpPr>
          <p:nvPr>
            <p:ph type="sldNum" sz="quarter" idx="11"/>
          </p:nvPr>
        </p:nvSpPr>
        <p:spPr/>
        <p:txBody>
          <a:bodyPr/>
          <a:lstStyle>
            <a:lvl1pPr>
              <a:defRPr/>
            </a:lvl1pPr>
          </a:lstStyle>
          <a:p>
            <a:fld id="{EA30E079-C2EF-4AB5-8571-11722382DB91}" type="slidenum">
              <a:rPr lang="ru-RU" altLang="ru-RU"/>
              <a:pPr/>
              <a:t>‹#›</a:t>
            </a:fld>
            <a:endParaRPr lang="ru-RU" altLang="ru-RU"/>
          </a:p>
        </p:txBody>
      </p:sp>
      <p:sp>
        <p:nvSpPr>
          <p:cNvPr id="14" name="Нижний колонтитул 20">
            <a:extLst>
              <a:ext uri="{FF2B5EF4-FFF2-40B4-BE49-F238E27FC236}">
                <a16:creationId xmlns:a16="http://schemas.microsoft.com/office/drawing/2014/main" id="{D677D3F3-C257-4CB8-BC64-39CD3C0ECCB1}"/>
              </a:ext>
            </a:extLst>
          </p:cNvPr>
          <p:cNvSpPr>
            <a:spLocks noGrp="1"/>
          </p:cNvSpPr>
          <p:nvPr>
            <p:ph type="ftr" sz="quarter" idx="12"/>
          </p:nvPr>
        </p:nvSpPr>
        <p:spPr/>
        <p:txBody>
          <a:bodyPr rtlCol="0"/>
          <a:lstStyle>
            <a:lvl1pPr>
              <a:defRPr/>
            </a:lvl1pPr>
          </a:lstStyle>
          <a:p>
            <a:pPr>
              <a:defRPr/>
            </a:pPr>
            <a:endParaRPr lang="ru-RU"/>
          </a:p>
        </p:txBody>
      </p:sp>
    </p:spTree>
    <p:extLst>
      <p:ext uri="{BB962C8B-B14F-4D97-AF65-F5344CB8AC3E}">
        <p14:creationId xmlns:p14="http://schemas.microsoft.com/office/powerpoint/2010/main" val="3539157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Прямая соединительная линия 15">
            <a:extLst>
              <a:ext uri="{FF2B5EF4-FFF2-40B4-BE49-F238E27FC236}">
                <a16:creationId xmlns:a16="http://schemas.microsoft.com/office/drawing/2014/main" id="{B70E8F83-C6B7-42DD-9760-848D6734E50A}"/>
              </a:ext>
            </a:extLst>
          </p:cNvPr>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22" name="Заголовок 21">
            <a:extLst>
              <a:ext uri="{FF2B5EF4-FFF2-40B4-BE49-F238E27FC236}">
                <a16:creationId xmlns:a16="http://schemas.microsoft.com/office/drawing/2014/main" id="{8A763747-5962-406A-A24D-465A55BE84ED}"/>
              </a:ext>
            </a:extLst>
          </p:cNvPr>
          <p:cNvSpPr>
            <a:spLocks noGrp="1"/>
          </p:cNvSpPr>
          <p:nvPr>
            <p:ph type="title"/>
          </p:nvPr>
        </p:nvSpPr>
        <p:spPr>
          <a:xfrm>
            <a:off x="457200" y="274638"/>
            <a:ext cx="7467600" cy="1143000"/>
          </a:xfrm>
          <a:prstGeom prst="rect">
            <a:avLst/>
          </a:prstGeom>
        </p:spPr>
        <p:txBody>
          <a:bodyPr vert="horz" anchor="b">
            <a:normAutofit/>
          </a:bodyPr>
          <a:lstStyle/>
          <a:p>
            <a:r>
              <a:rPr lang="ru-RU"/>
              <a:t>Образец заголовка</a:t>
            </a:r>
            <a:endParaRPr lang="en-US"/>
          </a:p>
        </p:txBody>
      </p:sp>
      <p:sp>
        <p:nvSpPr>
          <p:cNvPr id="1028" name="Текст 12">
            <a:extLst>
              <a:ext uri="{FF2B5EF4-FFF2-40B4-BE49-F238E27FC236}">
                <a16:creationId xmlns:a16="http://schemas.microsoft.com/office/drawing/2014/main" id="{197D17B9-E5EB-467E-9157-6F5F4539E5C1}"/>
              </a:ext>
            </a:extLst>
          </p:cNvPr>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endParaRPr lang="en-US" altLang="ru-RU"/>
          </a:p>
        </p:txBody>
      </p:sp>
      <p:sp>
        <p:nvSpPr>
          <p:cNvPr id="14" name="Дата 13">
            <a:extLst>
              <a:ext uri="{FF2B5EF4-FFF2-40B4-BE49-F238E27FC236}">
                <a16:creationId xmlns:a16="http://schemas.microsoft.com/office/drawing/2014/main" id="{52E31A03-96B5-4A25-8404-786A222474BE}"/>
              </a:ext>
            </a:extLst>
          </p:cNvPr>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latin typeface="Arial" charset="0"/>
              </a:defRPr>
            </a:lvl1pPr>
          </a:lstStyle>
          <a:p>
            <a:pPr>
              <a:defRPr/>
            </a:pPr>
            <a:endParaRPr lang="ru-RU"/>
          </a:p>
        </p:txBody>
      </p:sp>
      <p:sp>
        <p:nvSpPr>
          <p:cNvPr id="3" name="Нижний колонтитул 2">
            <a:extLst>
              <a:ext uri="{FF2B5EF4-FFF2-40B4-BE49-F238E27FC236}">
                <a16:creationId xmlns:a16="http://schemas.microsoft.com/office/drawing/2014/main" id="{D41371EC-D631-4371-A825-B4B816D59293}"/>
              </a:ext>
            </a:extLst>
          </p:cNvPr>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latin typeface="Arial" charset="0"/>
              </a:defRPr>
            </a:lvl1pPr>
          </a:lstStyle>
          <a:p>
            <a:pPr>
              <a:defRPr/>
            </a:pPr>
            <a:endParaRPr lang="ru-RU"/>
          </a:p>
        </p:txBody>
      </p:sp>
      <p:sp>
        <p:nvSpPr>
          <p:cNvPr id="7" name="Прямая соединительная линия 6">
            <a:extLst>
              <a:ext uri="{FF2B5EF4-FFF2-40B4-BE49-F238E27FC236}">
                <a16:creationId xmlns:a16="http://schemas.microsoft.com/office/drawing/2014/main" id="{D55954FC-212E-4A02-82CA-EF82E697AE5D}"/>
              </a:ext>
            </a:extLst>
          </p:cNvPr>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endParaRPr>
          </a:p>
        </p:txBody>
      </p:sp>
      <p:sp>
        <p:nvSpPr>
          <p:cNvPr id="9" name="Прямая соединительная линия 8">
            <a:extLst>
              <a:ext uri="{FF2B5EF4-FFF2-40B4-BE49-F238E27FC236}">
                <a16:creationId xmlns:a16="http://schemas.microsoft.com/office/drawing/2014/main" id="{A5EE44E0-1277-459A-9927-8BE5F2B1F7A7}"/>
              </a:ext>
            </a:extLst>
          </p:cNvPr>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latin typeface="Arial" charset="0"/>
            </a:endParaRPr>
          </a:p>
        </p:txBody>
      </p:sp>
      <p:sp>
        <p:nvSpPr>
          <p:cNvPr id="10" name="Прямоугольник 9">
            <a:extLst>
              <a:ext uri="{FF2B5EF4-FFF2-40B4-BE49-F238E27FC236}">
                <a16:creationId xmlns:a16="http://schemas.microsoft.com/office/drawing/2014/main" id="{6C26B55D-33B6-4084-BE71-D3A59837B82E}"/>
              </a:ext>
            </a:extLst>
          </p:cNvPr>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Прямая соединительная линия 10">
            <a:extLst>
              <a:ext uri="{FF2B5EF4-FFF2-40B4-BE49-F238E27FC236}">
                <a16:creationId xmlns:a16="http://schemas.microsoft.com/office/drawing/2014/main" id="{747E311C-144A-4F97-8CD4-884A931351E3}"/>
              </a:ext>
            </a:extLst>
          </p:cNvPr>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latin typeface="Arial" charset="0"/>
            </a:endParaRPr>
          </a:p>
        </p:txBody>
      </p:sp>
      <p:sp>
        <p:nvSpPr>
          <p:cNvPr id="12" name="Овал 11">
            <a:extLst>
              <a:ext uri="{FF2B5EF4-FFF2-40B4-BE49-F238E27FC236}">
                <a16:creationId xmlns:a16="http://schemas.microsoft.com/office/drawing/2014/main" id="{D373D1B9-8DC6-42B5-8E6F-36343E0EE636}"/>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Номер слайда 22">
            <a:extLst>
              <a:ext uri="{FF2B5EF4-FFF2-40B4-BE49-F238E27FC236}">
                <a16:creationId xmlns:a16="http://schemas.microsoft.com/office/drawing/2014/main" id="{E7AC9476-5B39-40B9-BAE5-2053015AA262}"/>
              </a:ext>
            </a:extLst>
          </p:cNvPr>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a:defRPr sz="1400" b="1">
                <a:solidFill>
                  <a:srgbClr val="FFFFFF"/>
                </a:solidFill>
              </a:defRPr>
            </a:lvl1pPr>
          </a:lstStyle>
          <a:p>
            <a:fld id="{6007AB8B-233A-479E-A342-1F3F3D3AB4A1}"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0" r:id="rId4"/>
    <p:sldLayoutId id="2147483811" r:id="rId5"/>
    <p:sldLayoutId id="2147483818" r:id="rId6"/>
    <p:sldLayoutId id="2147483812" r:id="rId7"/>
    <p:sldLayoutId id="2147483819" r:id="rId8"/>
    <p:sldLayoutId id="2147483820" r:id="rId9"/>
    <p:sldLayoutId id="2147483813" r:id="rId10"/>
    <p:sldLayoutId id="2147483814" r:id="rId11"/>
    <p:sldLayoutId id="2147483821" r:id="rId12"/>
    <p:sldLayoutId id="2147483822" r:id="rId13"/>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anose="05000000000000000000"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anose="05000000000000000000"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jpeg"/><Relationship Id="rId1" Type="http://schemas.openxmlformats.org/officeDocument/2006/relationships/slideLayout" Target="../slideLayouts/slideLayout13.xml"/><Relationship Id="rId5" Type="http://schemas.openxmlformats.org/officeDocument/2006/relationships/image" Target="../media/image10.wmf"/><Relationship Id="rId4" Type="http://schemas.openxmlformats.org/officeDocument/2006/relationships/image" Target="../media/image9.wmf"/></Relationships>
</file>

<file path=ppt/slides/_rels/slide1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samples_russian_project/school-sector.relarn.ru/prava/stavka/3.htm" TargetMode="Externa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samples_russian_project/school-sector.relarn.ru/prava/stavka/4.htm" TargetMode="Externa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rotWithShape="1">
          <a:gsLst>
            <a:gs pos="0">
              <a:srgbClr val="FFFFFF"/>
            </a:gs>
            <a:gs pos="7001">
              <a:srgbClr val="E6E6E6"/>
            </a:gs>
            <a:gs pos="32001">
              <a:srgbClr val="7D8496"/>
            </a:gs>
            <a:gs pos="47000">
              <a:srgbClr val="E6E6E6"/>
            </a:gs>
            <a:gs pos="85001">
              <a:srgbClr val="7D8496"/>
            </a:gs>
            <a:gs pos="100000">
              <a:srgbClr val="E6E6E6"/>
            </a:gs>
          </a:gsLst>
          <a:path path="shape">
            <a:fillToRect l="50000" t="50000" r="50000" b="50000"/>
          </a:path>
        </a:gradFill>
        <a:effectLst/>
      </p:bgPr>
    </p:bg>
    <p:spTree>
      <p:nvGrpSpPr>
        <p:cNvPr id="1" name=""/>
        <p:cNvGrpSpPr/>
        <p:nvPr/>
      </p:nvGrpSpPr>
      <p:grpSpPr>
        <a:xfrm>
          <a:off x="0" y="0"/>
          <a:ext cx="0" cy="0"/>
          <a:chOff x="0" y="0"/>
          <a:chExt cx="0" cy="0"/>
        </a:xfrm>
      </p:grpSpPr>
      <p:sp>
        <p:nvSpPr>
          <p:cNvPr id="10242" name="WordArt 7">
            <a:extLst>
              <a:ext uri="{FF2B5EF4-FFF2-40B4-BE49-F238E27FC236}">
                <a16:creationId xmlns:a16="http://schemas.microsoft.com/office/drawing/2014/main" id="{D09B1940-E938-4B5A-8A1D-4C87FA52191C}"/>
              </a:ext>
            </a:extLst>
          </p:cNvPr>
          <p:cNvSpPr>
            <a:spLocks noChangeArrowheads="1" noChangeShapeType="1" noTextEdit="1"/>
          </p:cNvSpPr>
          <p:nvPr/>
        </p:nvSpPr>
        <p:spPr bwMode="auto">
          <a:xfrm>
            <a:off x="684213" y="1773238"/>
            <a:ext cx="8064500" cy="3240087"/>
          </a:xfrm>
          <a:prstGeom prst="rect">
            <a:avLst/>
          </a:prstGeom>
        </p:spPr>
        <p:txBody>
          <a:bodyPr wrap="none" fromWordArt="1">
            <a:prstTxWarp prst="textPlain">
              <a:avLst>
                <a:gd name="adj" fmla="val 50000"/>
              </a:avLst>
            </a:prstTxWarp>
          </a:bodyPr>
          <a:lstStyle/>
          <a:p>
            <a:pPr algn="ctr"/>
            <a:r>
              <a:rPr lang="ru-RU" sz="3600" b="1" kern="10" spc="720">
                <a:ln w="9525">
                  <a:solidFill>
                    <a:srgbClr val="FFFF00"/>
                  </a:solidFill>
                  <a:round/>
                  <a:headEnd/>
                  <a:tailEnd/>
                </a:ln>
                <a:gradFill rotWithShape="1">
                  <a:gsLst>
                    <a:gs pos="0">
                      <a:srgbClr val="FFBF00"/>
                    </a:gs>
                    <a:gs pos="5000">
                      <a:srgbClr val="F27300"/>
                    </a:gs>
                    <a:gs pos="12500">
                      <a:srgbClr val="8F0040"/>
                    </a:gs>
                    <a:gs pos="25000">
                      <a:srgbClr val="400040"/>
                    </a:gs>
                    <a:gs pos="39999">
                      <a:srgbClr val="000040"/>
                    </a:gs>
                    <a:gs pos="50000">
                      <a:srgbClr val="000000"/>
                    </a:gs>
                    <a:gs pos="60001">
                      <a:srgbClr val="000040"/>
                    </a:gs>
                    <a:gs pos="75000">
                      <a:srgbClr val="400040"/>
                    </a:gs>
                    <a:gs pos="87500">
                      <a:srgbClr val="8F0040"/>
                    </a:gs>
                    <a:gs pos="95000">
                      <a:srgbClr val="F27300"/>
                    </a:gs>
                    <a:gs pos="100000">
                      <a:srgbClr val="FFBF00"/>
                    </a:gs>
                  </a:gsLst>
                  <a:lin ang="5400000" scaled="1"/>
                </a:gradFill>
                <a:effectLst>
                  <a:outerShdw dist="45791" dir="3378596" algn="ctr" rotWithShape="0">
                    <a:srgbClr val="4D4D4D">
                      <a:alpha val="79999"/>
                    </a:srgbClr>
                  </a:outerShdw>
                </a:effectLst>
                <a:latin typeface="Comic Sans MS" panose="030F0702030302020204" pitchFamily="66" charset="0"/>
              </a:rPr>
              <a:t>Права ребенка:</a:t>
            </a:r>
          </a:p>
          <a:p>
            <a:pPr algn="ctr"/>
            <a:r>
              <a:rPr lang="ru-RU" sz="3600" b="1" kern="10" spc="720">
                <a:ln w="9525">
                  <a:solidFill>
                    <a:srgbClr val="FFFF00"/>
                  </a:solidFill>
                  <a:round/>
                  <a:headEnd/>
                  <a:tailEnd/>
                </a:ln>
                <a:gradFill rotWithShape="1">
                  <a:gsLst>
                    <a:gs pos="0">
                      <a:srgbClr val="FFBF00"/>
                    </a:gs>
                    <a:gs pos="5000">
                      <a:srgbClr val="F27300"/>
                    </a:gs>
                    <a:gs pos="12500">
                      <a:srgbClr val="8F0040"/>
                    </a:gs>
                    <a:gs pos="25000">
                      <a:srgbClr val="400040"/>
                    </a:gs>
                    <a:gs pos="39999">
                      <a:srgbClr val="000040"/>
                    </a:gs>
                    <a:gs pos="50000">
                      <a:srgbClr val="000000"/>
                    </a:gs>
                    <a:gs pos="60001">
                      <a:srgbClr val="000040"/>
                    </a:gs>
                    <a:gs pos="75000">
                      <a:srgbClr val="400040"/>
                    </a:gs>
                    <a:gs pos="87500">
                      <a:srgbClr val="8F0040"/>
                    </a:gs>
                    <a:gs pos="95000">
                      <a:srgbClr val="F27300"/>
                    </a:gs>
                    <a:gs pos="100000">
                      <a:srgbClr val="FFBF00"/>
                    </a:gs>
                  </a:gsLst>
                  <a:lin ang="5400000" scaled="1"/>
                </a:gradFill>
                <a:effectLst>
                  <a:outerShdw dist="45791" dir="3378596" algn="ctr" rotWithShape="0">
                    <a:srgbClr val="4D4D4D">
                      <a:alpha val="79999"/>
                    </a:srgbClr>
                  </a:outerShdw>
                </a:effectLst>
                <a:latin typeface="Comic Sans MS" panose="030F0702030302020204" pitchFamily="66" charset="0"/>
              </a:rPr>
              <a:t>модели их защиты</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66FFFF"/>
        </a:solidFill>
        <a:effectLst/>
      </p:bgPr>
    </p:bg>
    <p:spTree>
      <p:nvGrpSpPr>
        <p:cNvPr id="1" name=""/>
        <p:cNvGrpSpPr/>
        <p:nvPr/>
      </p:nvGrpSpPr>
      <p:grpSpPr>
        <a:xfrm>
          <a:off x="0" y="0"/>
          <a:ext cx="0" cy="0"/>
          <a:chOff x="0" y="0"/>
          <a:chExt cx="0" cy="0"/>
        </a:xfrm>
      </p:grpSpPr>
      <p:grpSp>
        <p:nvGrpSpPr>
          <p:cNvPr id="2" name="Group 18">
            <a:extLst>
              <a:ext uri="{FF2B5EF4-FFF2-40B4-BE49-F238E27FC236}">
                <a16:creationId xmlns:a16="http://schemas.microsoft.com/office/drawing/2014/main" id="{A16A5D15-CA96-4F39-B4FE-C0C637978869}"/>
              </a:ext>
            </a:extLst>
          </p:cNvPr>
          <p:cNvGrpSpPr>
            <a:grpSpLocks/>
          </p:cNvGrpSpPr>
          <p:nvPr/>
        </p:nvGrpSpPr>
        <p:grpSpPr bwMode="auto">
          <a:xfrm>
            <a:off x="-7938" y="144463"/>
            <a:ext cx="9161463" cy="6570662"/>
            <a:chOff x="-5" y="91"/>
            <a:chExt cx="5771" cy="4139"/>
          </a:xfrm>
        </p:grpSpPr>
        <p:pic>
          <p:nvPicPr>
            <p:cNvPr id="19462" name="Picture 10">
              <a:extLst>
                <a:ext uri="{FF2B5EF4-FFF2-40B4-BE49-F238E27FC236}">
                  <a16:creationId xmlns:a16="http://schemas.microsoft.com/office/drawing/2014/main" id="{63882B47-7096-4567-887F-AE4B445DC6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 y="91"/>
              <a:ext cx="5771" cy="4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3" name="Text Box 13">
              <a:extLst>
                <a:ext uri="{FF2B5EF4-FFF2-40B4-BE49-F238E27FC236}">
                  <a16:creationId xmlns:a16="http://schemas.microsoft.com/office/drawing/2014/main" id="{7D4EA7C5-B0D5-4A83-861E-A067F65149FA}"/>
                </a:ext>
              </a:extLst>
            </p:cNvPr>
            <p:cNvSpPr txBox="1">
              <a:spLocks noChangeArrowheads="1"/>
            </p:cNvSpPr>
            <p:nvPr/>
          </p:nvSpPr>
          <p:spPr bwMode="auto">
            <a:xfrm>
              <a:off x="1202" y="527"/>
              <a:ext cx="3538" cy="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ru-RU" altLang="ru-RU" sz="2200" b="1">
                  <a:latin typeface="Comic Sans MS" panose="030F0702030302020204" pitchFamily="66" charset="0"/>
                </a:rPr>
                <a:t>Принципы государственной политики в области образования</a:t>
              </a:r>
              <a:r>
                <a:rPr lang="ru-RU" altLang="ru-RU" sz="2400" b="1">
                  <a:latin typeface="Comic Sans MS" panose="030F0702030302020204" pitchFamily="66" charset="0"/>
                </a:rPr>
                <a:t> </a:t>
              </a:r>
            </a:p>
          </p:txBody>
        </p:sp>
      </p:grpSp>
      <p:sp>
        <p:nvSpPr>
          <p:cNvPr id="10254" name="Text Box 14">
            <a:extLst>
              <a:ext uri="{FF2B5EF4-FFF2-40B4-BE49-F238E27FC236}">
                <a16:creationId xmlns:a16="http://schemas.microsoft.com/office/drawing/2014/main" id="{1110E184-621A-4F14-A032-C010F9A25EFC}"/>
              </a:ext>
            </a:extLst>
          </p:cNvPr>
          <p:cNvSpPr txBox="1">
            <a:spLocks noChangeArrowheads="1"/>
          </p:cNvSpPr>
          <p:nvPr/>
        </p:nvSpPr>
        <p:spPr bwMode="auto">
          <a:xfrm>
            <a:off x="5076825" y="5949950"/>
            <a:ext cx="3311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ru-RU" altLang="ru-RU" sz="1400"/>
              <a:t>ст.2 Закона РФ «Об образовании»</a:t>
            </a:r>
          </a:p>
        </p:txBody>
      </p:sp>
      <p:sp>
        <p:nvSpPr>
          <p:cNvPr id="10255" name="Text Box 15">
            <a:extLst>
              <a:ext uri="{FF2B5EF4-FFF2-40B4-BE49-F238E27FC236}">
                <a16:creationId xmlns:a16="http://schemas.microsoft.com/office/drawing/2014/main" id="{ED69CAAD-41AD-4E74-9830-6803FAC228B4}"/>
              </a:ext>
            </a:extLst>
          </p:cNvPr>
          <p:cNvSpPr txBox="1">
            <a:spLocks noChangeArrowheads="1"/>
          </p:cNvSpPr>
          <p:nvPr/>
        </p:nvSpPr>
        <p:spPr bwMode="auto">
          <a:xfrm>
            <a:off x="431800" y="1628775"/>
            <a:ext cx="4211638" cy="449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buFont typeface="Wingdings" panose="05000000000000000000" pitchFamily="2" charset="2"/>
              <a:buChar char="q"/>
            </a:pPr>
            <a:r>
              <a:rPr lang="ru-RU" altLang="ru-RU" sz="1600"/>
              <a:t> Гуманистический характер образования;</a:t>
            </a:r>
          </a:p>
          <a:p>
            <a:pPr eaLnBrk="1" hangingPunct="1">
              <a:spcBef>
                <a:spcPct val="50000"/>
              </a:spcBef>
              <a:buFont typeface="Wingdings" panose="05000000000000000000" pitchFamily="2" charset="2"/>
              <a:buChar char="q"/>
            </a:pPr>
            <a:r>
              <a:rPr lang="ru-RU" altLang="ru-RU" sz="1600"/>
              <a:t> приоритет общечеловеческих ценностей, жизни и здоровья человека, свободного развития личности;</a:t>
            </a:r>
          </a:p>
          <a:p>
            <a:pPr eaLnBrk="1" hangingPunct="1">
              <a:spcBef>
                <a:spcPct val="50000"/>
              </a:spcBef>
              <a:buFont typeface="Wingdings" panose="05000000000000000000" pitchFamily="2" charset="2"/>
              <a:buChar char="q"/>
            </a:pPr>
            <a:r>
              <a:rPr lang="ru-RU" altLang="ru-RU" sz="1600"/>
              <a:t> воспитание гражданственности, трудолюбия, уважения к правам и свободам человека, любви к окружающей природе, Родине, семье;</a:t>
            </a:r>
          </a:p>
          <a:p>
            <a:pPr eaLnBrk="1" hangingPunct="1">
              <a:spcBef>
                <a:spcPct val="50000"/>
              </a:spcBef>
              <a:buFont typeface="Wingdings" panose="05000000000000000000" pitchFamily="2" charset="2"/>
              <a:buChar char="q"/>
            </a:pPr>
            <a:r>
              <a:rPr lang="ru-RU" altLang="ru-RU" sz="1600"/>
              <a:t> единство федерального культурного и образовательного пространства;</a:t>
            </a:r>
          </a:p>
          <a:p>
            <a:pPr eaLnBrk="1" hangingPunct="1">
              <a:spcBef>
                <a:spcPct val="50000"/>
              </a:spcBef>
              <a:buFont typeface="Wingdings" panose="05000000000000000000" pitchFamily="2" charset="2"/>
              <a:buChar char="q"/>
            </a:pPr>
            <a:r>
              <a:rPr lang="ru-RU" altLang="ru-RU" sz="1600"/>
              <a:t> защита и развитие системой образования национальных культур, региональных культурных традиций и особенностей в условиях многонационального государства;</a:t>
            </a:r>
          </a:p>
        </p:txBody>
      </p:sp>
      <p:sp>
        <p:nvSpPr>
          <p:cNvPr id="10257" name="Text Box 17">
            <a:extLst>
              <a:ext uri="{FF2B5EF4-FFF2-40B4-BE49-F238E27FC236}">
                <a16:creationId xmlns:a16="http://schemas.microsoft.com/office/drawing/2014/main" id="{AB128C0D-8E8E-4BDE-B116-68FFF32F5F3F}"/>
              </a:ext>
            </a:extLst>
          </p:cNvPr>
          <p:cNvSpPr txBox="1">
            <a:spLocks noChangeArrowheads="1"/>
          </p:cNvSpPr>
          <p:nvPr/>
        </p:nvSpPr>
        <p:spPr bwMode="auto">
          <a:xfrm>
            <a:off x="4860925" y="1693863"/>
            <a:ext cx="4032250"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Char char="q"/>
            </a:pPr>
            <a:r>
              <a:rPr lang="ru-RU" altLang="ru-RU" sz="1600"/>
              <a:t> общедоступность образования;</a:t>
            </a:r>
          </a:p>
          <a:p>
            <a:pPr eaLnBrk="1" hangingPunct="1">
              <a:spcBef>
                <a:spcPct val="50000"/>
              </a:spcBef>
              <a:buFont typeface="Wingdings" panose="05000000000000000000" pitchFamily="2" charset="2"/>
              <a:buChar char="q"/>
            </a:pPr>
            <a:r>
              <a:rPr lang="ru-RU" altLang="ru-RU" sz="1600"/>
              <a:t> адаптивность системы образования к уровням развития и подготовки обучающихся, воспитанников;</a:t>
            </a:r>
          </a:p>
          <a:p>
            <a:pPr eaLnBrk="1" hangingPunct="1">
              <a:spcBef>
                <a:spcPct val="50000"/>
              </a:spcBef>
              <a:buFont typeface="Wingdings" panose="05000000000000000000" pitchFamily="2" charset="2"/>
              <a:buChar char="q"/>
            </a:pPr>
            <a:r>
              <a:rPr lang="ru-RU" altLang="ru-RU" sz="1600"/>
              <a:t> светский характер образования в государственных и муниципальных образовательных учреждениях;</a:t>
            </a:r>
          </a:p>
          <a:p>
            <a:pPr eaLnBrk="1" hangingPunct="1">
              <a:spcBef>
                <a:spcPct val="50000"/>
              </a:spcBef>
              <a:buFont typeface="Wingdings" panose="05000000000000000000" pitchFamily="2" charset="2"/>
              <a:buChar char="q"/>
            </a:pPr>
            <a:r>
              <a:rPr lang="ru-RU" altLang="ru-RU" sz="1600"/>
              <a:t> свобода и плюрализм в образовании;</a:t>
            </a:r>
          </a:p>
          <a:p>
            <a:pPr eaLnBrk="1" hangingPunct="1">
              <a:spcBef>
                <a:spcPct val="50000"/>
              </a:spcBef>
              <a:buFont typeface="Wingdings" panose="05000000000000000000" pitchFamily="2" charset="2"/>
              <a:buChar char="q"/>
            </a:pPr>
            <a:r>
              <a:rPr lang="ru-RU" altLang="ru-RU" sz="1600"/>
              <a:t> демократический, государственно-общественный характер управления образованием;</a:t>
            </a:r>
          </a:p>
          <a:p>
            <a:pPr eaLnBrk="1" hangingPunct="1">
              <a:spcBef>
                <a:spcPct val="50000"/>
              </a:spcBef>
              <a:buFont typeface="Wingdings" panose="05000000000000000000" pitchFamily="2" charset="2"/>
              <a:buChar char="q"/>
            </a:pPr>
            <a:r>
              <a:rPr lang="ru-RU" altLang="ru-RU" sz="1600"/>
              <a:t> автономность образовательных учреждений.</a:t>
            </a:r>
          </a:p>
          <a:p>
            <a:pPr eaLnBrk="1" hangingPunct="1">
              <a:spcBef>
                <a:spcPct val="50000"/>
              </a:spcBef>
            </a:pPr>
            <a:endParaRPr lang="ru-RU" altLang="ru-RU" sz="1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par>
                          <p:cTn id="10" fill="hold" nodeType="afterGroup">
                            <p:stCondLst>
                              <p:cond delay="2000"/>
                            </p:stCondLst>
                            <p:childTnLst>
                              <p:par>
                                <p:cTn id="11" presetID="17" presetClass="entr" presetSubtype="1" fill="hold" grpId="0" nodeType="afterEffect">
                                  <p:stCondLst>
                                    <p:cond delay="2000"/>
                                  </p:stCondLst>
                                  <p:childTnLst>
                                    <p:set>
                                      <p:cBhvr>
                                        <p:cTn id="12" dur="1" fill="hold">
                                          <p:stCondLst>
                                            <p:cond delay="0"/>
                                          </p:stCondLst>
                                        </p:cTn>
                                        <p:tgtEl>
                                          <p:spTgt spid="10255"/>
                                        </p:tgtEl>
                                        <p:attrNameLst>
                                          <p:attrName>style.visibility</p:attrName>
                                        </p:attrNameLst>
                                      </p:cBhvr>
                                      <p:to>
                                        <p:strVal val="visible"/>
                                      </p:to>
                                    </p:set>
                                    <p:anim calcmode="lin" valueType="num">
                                      <p:cBhvr>
                                        <p:cTn id="13" dur="3000" fill="hold"/>
                                        <p:tgtEl>
                                          <p:spTgt spid="10255"/>
                                        </p:tgtEl>
                                        <p:attrNameLst>
                                          <p:attrName>ppt_x</p:attrName>
                                        </p:attrNameLst>
                                      </p:cBhvr>
                                      <p:tavLst>
                                        <p:tav tm="0">
                                          <p:val>
                                            <p:strVal val="#ppt_x"/>
                                          </p:val>
                                        </p:tav>
                                        <p:tav tm="100000">
                                          <p:val>
                                            <p:strVal val="#ppt_x"/>
                                          </p:val>
                                        </p:tav>
                                      </p:tavLst>
                                    </p:anim>
                                    <p:anim calcmode="lin" valueType="num">
                                      <p:cBhvr>
                                        <p:cTn id="14" dur="3000" fill="hold"/>
                                        <p:tgtEl>
                                          <p:spTgt spid="10255"/>
                                        </p:tgtEl>
                                        <p:attrNameLst>
                                          <p:attrName>ppt_y</p:attrName>
                                        </p:attrNameLst>
                                      </p:cBhvr>
                                      <p:tavLst>
                                        <p:tav tm="0">
                                          <p:val>
                                            <p:strVal val="#ppt_y-#ppt_h/2"/>
                                          </p:val>
                                        </p:tav>
                                        <p:tav tm="100000">
                                          <p:val>
                                            <p:strVal val="#ppt_y"/>
                                          </p:val>
                                        </p:tav>
                                      </p:tavLst>
                                    </p:anim>
                                    <p:anim calcmode="lin" valueType="num">
                                      <p:cBhvr>
                                        <p:cTn id="15" dur="3000" fill="hold"/>
                                        <p:tgtEl>
                                          <p:spTgt spid="10255"/>
                                        </p:tgtEl>
                                        <p:attrNameLst>
                                          <p:attrName>ppt_w</p:attrName>
                                        </p:attrNameLst>
                                      </p:cBhvr>
                                      <p:tavLst>
                                        <p:tav tm="0">
                                          <p:val>
                                            <p:strVal val="#ppt_w"/>
                                          </p:val>
                                        </p:tav>
                                        <p:tav tm="100000">
                                          <p:val>
                                            <p:strVal val="#ppt_w"/>
                                          </p:val>
                                        </p:tav>
                                      </p:tavLst>
                                    </p:anim>
                                    <p:anim calcmode="lin" valueType="num">
                                      <p:cBhvr>
                                        <p:cTn id="16" dur="3000" fill="hold"/>
                                        <p:tgtEl>
                                          <p:spTgt spid="10255"/>
                                        </p:tgtEl>
                                        <p:attrNameLst>
                                          <p:attrName>ppt_h</p:attrName>
                                        </p:attrNameLst>
                                      </p:cBhvr>
                                      <p:tavLst>
                                        <p:tav tm="0">
                                          <p:val>
                                            <p:fltVal val="0"/>
                                          </p:val>
                                        </p:tav>
                                        <p:tav tm="100000">
                                          <p:val>
                                            <p:strVal val="#ppt_h"/>
                                          </p:val>
                                        </p:tav>
                                      </p:tavLst>
                                    </p:anim>
                                  </p:childTnLst>
                                </p:cTn>
                              </p:par>
                            </p:childTnLst>
                          </p:cTn>
                        </p:par>
                        <p:par>
                          <p:cTn id="17" fill="hold" nodeType="afterGroup">
                            <p:stCondLst>
                              <p:cond delay="7000"/>
                            </p:stCondLst>
                            <p:childTnLst>
                              <p:par>
                                <p:cTn id="18" presetID="17" presetClass="entr" presetSubtype="1" fill="hold" grpId="0" nodeType="afterEffect">
                                  <p:stCondLst>
                                    <p:cond delay="10000"/>
                                  </p:stCondLst>
                                  <p:childTnLst>
                                    <p:set>
                                      <p:cBhvr>
                                        <p:cTn id="19" dur="1" fill="hold">
                                          <p:stCondLst>
                                            <p:cond delay="0"/>
                                          </p:stCondLst>
                                        </p:cTn>
                                        <p:tgtEl>
                                          <p:spTgt spid="10257"/>
                                        </p:tgtEl>
                                        <p:attrNameLst>
                                          <p:attrName>style.visibility</p:attrName>
                                        </p:attrNameLst>
                                      </p:cBhvr>
                                      <p:to>
                                        <p:strVal val="visible"/>
                                      </p:to>
                                    </p:set>
                                    <p:anim calcmode="lin" valueType="num">
                                      <p:cBhvr>
                                        <p:cTn id="20" dur="2000" fill="hold"/>
                                        <p:tgtEl>
                                          <p:spTgt spid="10257"/>
                                        </p:tgtEl>
                                        <p:attrNameLst>
                                          <p:attrName>ppt_x</p:attrName>
                                        </p:attrNameLst>
                                      </p:cBhvr>
                                      <p:tavLst>
                                        <p:tav tm="0">
                                          <p:val>
                                            <p:strVal val="#ppt_x"/>
                                          </p:val>
                                        </p:tav>
                                        <p:tav tm="100000">
                                          <p:val>
                                            <p:strVal val="#ppt_x"/>
                                          </p:val>
                                        </p:tav>
                                      </p:tavLst>
                                    </p:anim>
                                    <p:anim calcmode="lin" valueType="num">
                                      <p:cBhvr>
                                        <p:cTn id="21" dur="2000" fill="hold"/>
                                        <p:tgtEl>
                                          <p:spTgt spid="10257"/>
                                        </p:tgtEl>
                                        <p:attrNameLst>
                                          <p:attrName>ppt_y</p:attrName>
                                        </p:attrNameLst>
                                      </p:cBhvr>
                                      <p:tavLst>
                                        <p:tav tm="0">
                                          <p:val>
                                            <p:strVal val="#ppt_y-#ppt_h/2"/>
                                          </p:val>
                                        </p:tav>
                                        <p:tav tm="100000">
                                          <p:val>
                                            <p:strVal val="#ppt_y"/>
                                          </p:val>
                                        </p:tav>
                                      </p:tavLst>
                                    </p:anim>
                                    <p:anim calcmode="lin" valueType="num">
                                      <p:cBhvr>
                                        <p:cTn id="22" dur="2000" fill="hold"/>
                                        <p:tgtEl>
                                          <p:spTgt spid="10257"/>
                                        </p:tgtEl>
                                        <p:attrNameLst>
                                          <p:attrName>ppt_w</p:attrName>
                                        </p:attrNameLst>
                                      </p:cBhvr>
                                      <p:tavLst>
                                        <p:tav tm="0">
                                          <p:val>
                                            <p:strVal val="#ppt_w"/>
                                          </p:val>
                                        </p:tav>
                                        <p:tav tm="100000">
                                          <p:val>
                                            <p:strVal val="#ppt_w"/>
                                          </p:val>
                                        </p:tav>
                                      </p:tavLst>
                                    </p:anim>
                                    <p:anim calcmode="lin" valueType="num">
                                      <p:cBhvr>
                                        <p:cTn id="23" dur="2000" fill="hold"/>
                                        <p:tgtEl>
                                          <p:spTgt spid="10257"/>
                                        </p:tgtEl>
                                        <p:attrNameLst>
                                          <p:attrName>ppt_h</p:attrName>
                                        </p:attrNameLst>
                                      </p:cBhvr>
                                      <p:tavLst>
                                        <p:tav tm="0">
                                          <p:val>
                                            <p:fltVal val="0"/>
                                          </p:val>
                                        </p:tav>
                                        <p:tav tm="100000">
                                          <p:val>
                                            <p:strVal val="#ppt_h"/>
                                          </p:val>
                                        </p:tav>
                                      </p:tavLst>
                                    </p:anim>
                                  </p:childTnLst>
                                </p:cTn>
                              </p:par>
                            </p:childTnLst>
                          </p:cTn>
                        </p:par>
                        <p:par>
                          <p:cTn id="24" fill="hold" nodeType="afterGroup">
                            <p:stCondLst>
                              <p:cond delay="19000"/>
                            </p:stCondLst>
                            <p:childTnLst>
                              <p:par>
                                <p:cTn id="25" presetID="17" presetClass="entr" presetSubtype="10" fill="hold" grpId="0" nodeType="afterEffect">
                                  <p:stCondLst>
                                    <p:cond delay="5000"/>
                                  </p:stCondLst>
                                  <p:childTnLst>
                                    <p:set>
                                      <p:cBhvr>
                                        <p:cTn id="26" dur="1" fill="hold">
                                          <p:stCondLst>
                                            <p:cond delay="0"/>
                                          </p:stCondLst>
                                        </p:cTn>
                                        <p:tgtEl>
                                          <p:spTgt spid="10254"/>
                                        </p:tgtEl>
                                        <p:attrNameLst>
                                          <p:attrName>style.visibility</p:attrName>
                                        </p:attrNameLst>
                                      </p:cBhvr>
                                      <p:to>
                                        <p:strVal val="visible"/>
                                      </p:to>
                                    </p:set>
                                    <p:anim calcmode="lin" valueType="num">
                                      <p:cBhvr>
                                        <p:cTn id="27" dur="2000" fill="hold"/>
                                        <p:tgtEl>
                                          <p:spTgt spid="10254"/>
                                        </p:tgtEl>
                                        <p:attrNameLst>
                                          <p:attrName>ppt_w</p:attrName>
                                        </p:attrNameLst>
                                      </p:cBhvr>
                                      <p:tavLst>
                                        <p:tav tm="0">
                                          <p:val>
                                            <p:fltVal val="0"/>
                                          </p:val>
                                        </p:tav>
                                        <p:tav tm="100000">
                                          <p:val>
                                            <p:strVal val="#ppt_w"/>
                                          </p:val>
                                        </p:tav>
                                      </p:tavLst>
                                    </p:anim>
                                    <p:anim calcmode="lin" valueType="num">
                                      <p:cBhvr>
                                        <p:cTn id="28" dur="2000" fill="hold"/>
                                        <p:tgtEl>
                                          <p:spTgt spid="1025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4" grpId="0"/>
      <p:bldP spid="10255" grpId="0"/>
      <p:bldP spid="10257"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pic>
        <p:nvPicPr>
          <p:cNvPr id="11271" name="Picture 7" descr="RADNG">
            <a:extLst>
              <a:ext uri="{FF2B5EF4-FFF2-40B4-BE49-F238E27FC236}">
                <a16:creationId xmlns:a16="http://schemas.microsoft.com/office/drawing/2014/main" id="{D751A883-053E-4FE2-8E41-39E00048B49F}"/>
              </a:ext>
            </a:extLst>
          </p:cNvPr>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1547813" y="1773238"/>
            <a:ext cx="1041400" cy="1752600"/>
          </a:xfrm>
          <a:noFill/>
        </p:spPr>
      </p:pic>
      <p:pic>
        <p:nvPicPr>
          <p:cNvPr id="11270" name="Picture 6" descr="RADNG">
            <a:extLst>
              <a:ext uri="{FF2B5EF4-FFF2-40B4-BE49-F238E27FC236}">
                <a16:creationId xmlns:a16="http://schemas.microsoft.com/office/drawing/2014/main" id="{E9ECCD32-D633-447D-BF89-FD6CE7589A35}"/>
              </a:ext>
            </a:extLst>
          </p:cNvPr>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flipH="1">
            <a:off x="323850" y="1268413"/>
            <a:ext cx="1041400" cy="1752600"/>
          </a:xfrm>
        </p:spPr>
      </p:pic>
      <p:sp>
        <p:nvSpPr>
          <p:cNvPr id="20484" name="WordArt 11">
            <a:extLst>
              <a:ext uri="{FF2B5EF4-FFF2-40B4-BE49-F238E27FC236}">
                <a16:creationId xmlns:a16="http://schemas.microsoft.com/office/drawing/2014/main" id="{0588CB14-3775-4388-B3A9-0B59DFF48516}"/>
              </a:ext>
            </a:extLst>
          </p:cNvPr>
          <p:cNvSpPr>
            <a:spLocks noChangeArrowheads="1" noChangeShapeType="1" noTextEdit="1"/>
          </p:cNvSpPr>
          <p:nvPr/>
        </p:nvSpPr>
        <p:spPr bwMode="auto">
          <a:xfrm>
            <a:off x="823913" y="115888"/>
            <a:ext cx="7496175" cy="1008062"/>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contourClr>
                <a:srgbClr val="FFFFCC"/>
              </a:contourClr>
            </a:sp3d>
          </a:bodyPr>
          <a:lstStyle/>
          <a:p>
            <a:pPr algn="ctr"/>
            <a:r>
              <a:rPr lang="ru-RU" sz="3600" kern="10">
                <a:ln w="9525">
                  <a:round/>
                  <a:headEnd/>
                  <a:tailEnd/>
                </a:ln>
                <a:gradFill rotWithShape="1">
                  <a:gsLst>
                    <a:gs pos="0">
                      <a:srgbClr val="FFFFCC"/>
                    </a:gs>
                    <a:gs pos="100000">
                      <a:srgbClr val="FF9999"/>
                    </a:gs>
                  </a:gsLst>
                  <a:lin ang="5400000" scaled="1"/>
                </a:gradFill>
                <a:latin typeface="Times New Roman" panose="02020603050405020304" pitchFamily="18" charset="0"/>
                <a:cs typeface="Times New Roman" panose="02020603050405020304" pitchFamily="18" charset="0"/>
              </a:rPr>
              <a:t>Участники образовательного процесса</a:t>
            </a:r>
          </a:p>
        </p:txBody>
      </p:sp>
      <p:grpSp>
        <p:nvGrpSpPr>
          <p:cNvPr id="2" name="Group 15">
            <a:extLst>
              <a:ext uri="{FF2B5EF4-FFF2-40B4-BE49-F238E27FC236}">
                <a16:creationId xmlns:a16="http://schemas.microsoft.com/office/drawing/2014/main" id="{374507F0-F785-4547-9573-001DE5B3563F}"/>
              </a:ext>
            </a:extLst>
          </p:cNvPr>
          <p:cNvGrpSpPr>
            <a:grpSpLocks/>
          </p:cNvGrpSpPr>
          <p:nvPr/>
        </p:nvGrpSpPr>
        <p:grpSpPr bwMode="auto">
          <a:xfrm>
            <a:off x="2700338" y="1484313"/>
            <a:ext cx="6443662" cy="1752600"/>
            <a:chOff x="1701" y="935"/>
            <a:chExt cx="4059" cy="1104"/>
          </a:xfrm>
        </p:grpSpPr>
        <p:pic>
          <p:nvPicPr>
            <p:cNvPr id="20493" name="Picture 8" descr="RADNG">
              <a:extLst>
                <a:ext uri="{FF2B5EF4-FFF2-40B4-BE49-F238E27FC236}">
                  <a16:creationId xmlns:a16="http://schemas.microsoft.com/office/drawing/2014/main" id="{67E7B6E2-7D8D-4D27-B5A4-E0B4F2DA2D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1" y="935"/>
              <a:ext cx="656"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4" name="Text Box 13">
              <a:extLst>
                <a:ext uri="{FF2B5EF4-FFF2-40B4-BE49-F238E27FC236}">
                  <a16:creationId xmlns:a16="http://schemas.microsoft.com/office/drawing/2014/main" id="{95CFEE84-3B91-43B4-BC64-063DD9FBBA5C}"/>
                </a:ext>
              </a:extLst>
            </p:cNvPr>
            <p:cNvSpPr txBox="1">
              <a:spLocks noChangeArrowheads="1"/>
            </p:cNvSpPr>
            <p:nvPr/>
          </p:nvSpPr>
          <p:spPr bwMode="auto">
            <a:xfrm>
              <a:off x="2426" y="1207"/>
              <a:ext cx="3334" cy="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buFont typeface="Wingdings" panose="05000000000000000000" pitchFamily="2" charset="2"/>
                <a:buChar char="v"/>
              </a:pPr>
              <a:r>
                <a:rPr lang="ru-RU" altLang="ru-RU" sz="2400">
                  <a:solidFill>
                    <a:srgbClr val="FF0000"/>
                  </a:solidFill>
                </a:rPr>
                <a:t> </a:t>
              </a:r>
              <a:r>
                <a:rPr lang="ru-RU" altLang="ru-RU" sz="2400" b="1">
                  <a:solidFill>
                    <a:srgbClr val="FF0000"/>
                  </a:solidFill>
                  <a:latin typeface="Comic Sans MS" panose="030F0702030302020204" pitchFamily="66" charset="0"/>
                </a:rPr>
                <a:t>Обучающиеся  </a:t>
              </a:r>
              <a:endParaRPr lang="ru-RU" altLang="ru-RU" sz="2400" b="1">
                <a:latin typeface="Comic Sans MS" panose="030F0702030302020204" pitchFamily="66" charset="0"/>
              </a:endParaRPr>
            </a:p>
          </p:txBody>
        </p:sp>
      </p:grpSp>
      <p:grpSp>
        <p:nvGrpSpPr>
          <p:cNvPr id="3" name="Group 16">
            <a:extLst>
              <a:ext uri="{FF2B5EF4-FFF2-40B4-BE49-F238E27FC236}">
                <a16:creationId xmlns:a16="http://schemas.microsoft.com/office/drawing/2014/main" id="{A64D7EC8-A293-4ACF-9B82-32618CABCA79}"/>
              </a:ext>
            </a:extLst>
          </p:cNvPr>
          <p:cNvGrpSpPr>
            <a:grpSpLocks/>
          </p:cNvGrpSpPr>
          <p:nvPr/>
        </p:nvGrpSpPr>
        <p:grpSpPr bwMode="auto">
          <a:xfrm>
            <a:off x="935038" y="2852738"/>
            <a:ext cx="7781925" cy="1624012"/>
            <a:chOff x="589" y="1888"/>
            <a:chExt cx="4902" cy="1023"/>
          </a:xfrm>
        </p:grpSpPr>
        <p:pic>
          <p:nvPicPr>
            <p:cNvPr id="20491" name="Picture 5" descr="MEETING3">
              <a:extLst>
                <a:ext uri="{FF2B5EF4-FFF2-40B4-BE49-F238E27FC236}">
                  <a16:creationId xmlns:a16="http://schemas.microsoft.com/office/drawing/2014/main" id="{C076D43D-7350-465C-86A7-5B8DC71A8A9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0" y="1888"/>
              <a:ext cx="1931" cy="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2" name="Text Box 14">
              <a:extLst>
                <a:ext uri="{FF2B5EF4-FFF2-40B4-BE49-F238E27FC236}">
                  <a16:creationId xmlns:a16="http://schemas.microsoft.com/office/drawing/2014/main" id="{84596151-84BD-4012-92B3-6AA039D0E14A}"/>
                </a:ext>
              </a:extLst>
            </p:cNvPr>
            <p:cNvSpPr txBox="1">
              <a:spLocks noChangeArrowheads="1"/>
            </p:cNvSpPr>
            <p:nvPr/>
          </p:nvSpPr>
          <p:spPr bwMode="auto">
            <a:xfrm>
              <a:off x="589" y="2393"/>
              <a:ext cx="2699"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Char char="v"/>
              </a:pPr>
              <a:r>
                <a:rPr lang="ru-RU" altLang="ru-RU" sz="2400" b="1"/>
                <a:t> Родители                              (законные представители)</a:t>
              </a:r>
            </a:p>
          </p:txBody>
        </p:sp>
      </p:grpSp>
      <p:grpSp>
        <p:nvGrpSpPr>
          <p:cNvPr id="4" name="Group 20">
            <a:extLst>
              <a:ext uri="{FF2B5EF4-FFF2-40B4-BE49-F238E27FC236}">
                <a16:creationId xmlns:a16="http://schemas.microsoft.com/office/drawing/2014/main" id="{303F780C-BFC0-438C-AFB7-A560E852EE21}"/>
              </a:ext>
            </a:extLst>
          </p:cNvPr>
          <p:cNvGrpSpPr>
            <a:grpSpLocks/>
          </p:cNvGrpSpPr>
          <p:nvPr/>
        </p:nvGrpSpPr>
        <p:grpSpPr bwMode="auto">
          <a:xfrm>
            <a:off x="1042988" y="4508500"/>
            <a:ext cx="8101012" cy="1946275"/>
            <a:chOff x="657" y="2840"/>
            <a:chExt cx="5103" cy="1226"/>
          </a:xfrm>
        </p:grpSpPr>
        <p:pic>
          <p:nvPicPr>
            <p:cNvPr id="11268" name="Picture 4" descr="MEETING">
              <a:extLst>
                <a:ext uri="{FF2B5EF4-FFF2-40B4-BE49-F238E27FC236}">
                  <a16:creationId xmlns:a16="http://schemas.microsoft.com/office/drawing/2014/main" id="{E046011B-589C-421E-ADAB-111E1758367C}"/>
                </a:ext>
              </a:extLst>
            </p:cNvPr>
            <p:cNvPicPr>
              <a:picLocks noChangeAspect="1" noChangeArrowheads="1"/>
            </p:cNvPicPr>
            <p:nvPr/>
          </p:nvPicPr>
          <p:blipFill>
            <a:blip r:embed="rId5"/>
            <a:srcRect/>
            <a:stretch>
              <a:fillRect/>
            </a:stretch>
          </p:blipFill>
          <p:spPr bwMode="auto">
            <a:xfrm rot="10800000" flipV="1">
              <a:off x="657" y="2840"/>
              <a:ext cx="1452" cy="1226"/>
            </a:xfrm>
            <a:prstGeom prst="rect">
              <a:avLst/>
            </a:prstGeom>
            <a:noFill/>
            <a:ln>
              <a:noFill/>
            </a:ln>
            <a:effectLst>
              <a:outerShdw dist="35921" dir="2700000" algn="ctr" rotWithShape="0">
                <a:schemeClr val="bg2"/>
              </a:outerShdw>
            </a:effectLst>
          </p:spPr>
        </p:pic>
        <p:sp>
          <p:nvSpPr>
            <p:cNvPr id="20490" name="Text Box 17">
              <a:extLst>
                <a:ext uri="{FF2B5EF4-FFF2-40B4-BE49-F238E27FC236}">
                  <a16:creationId xmlns:a16="http://schemas.microsoft.com/office/drawing/2014/main" id="{57DA0935-35EC-49B1-A14F-620337097E9D}"/>
                </a:ext>
              </a:extLst>
            </p:cNvPr>
            <p:cNvSpPr txBox="1">
              <a:spLocks noChangeArrowheads="1"/>
            </p:cNvSpPr>
            <p:nvPr/>
          </p:nvSpPr>
          <p:spPr bwMode="auto">
            <a:xfrm>
              <a:off x="2336" y="3294"/>
              <a:ext cx="342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Char char="v"/>
              </a:pPr>
              <a:r>
                <a:rPr lang="ru-RU" altLang="ru-RU" sz="2800" b="1">
                  <a:latin typeface="Times New Roman" panose="02020603050405020304" pitchFamily="18" charset="0"/>
                </a:rPr>
                <a:t> Педагогические работники</a:t>
              </a:r>
            </a:p>
          </p:txBody>
        </p:sp>
      </p:grpSp>
      <p:sp>
        <p:nvSpPr>
          <p:cNvPr id="11283" name="Text Box 19">
            <a:extLst>
              <a:ext uri="{FF2B5EF4-FFF2-40B4-BE49-F238E27FC236}">
                <a16:creationId xmlns:a16="http://schemas.microsoft.com/office/drawing/2014/main" id="{34FD5EBA-0C45-4F3A-B059-27E7B92B1443}"/>
              </a:ext>
            </a:extLst>
          </p:cNvPr>
          <p:cNvSpPr txBox="1">
            <a:spLocks noChangeArrowheads="1"/>
          </p:cNvSpPr>
          <p:nvPr/>
        </p:nvSpPr>
        <p:spPr bwMode="auto">
          <a:xfrm>
            <a:off x="5572125" y="5857875"/>
            <a:ext cx="33131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14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2000"/>
                                  </p:stCondLst>
                                  <p:childTnLst>
                                    <p:set>
                                      <p:cBhvr>
                                        <p:cTn id="6" dur="1" fill="hold">
                                          <p:stCondLst>
                                            <p:cond delay="0"/>
                                          </p:stCondLst>
                                        </p:cTn>
                                        <p:tgtEl>
                                          <p:spTgt spid="11270"/>
                                        </p:tgtEl>
                                        <p:attrNameLst>
                                          <p:attrName>style.visibility</p:attrName>
                                        </p:attrNameLst>
                                      </p:cBhvr>
                                      <p:to>
                                        <p:strVal val="visible"/>
                                      </p:to>
                                    </p:set>
                                    <p:animEffect transition="in" filter="wipe(left)">
                                      <p:cBhvr>
                                        <p:cTn id="7" dur="2000"/>
                                        <p:tgtEl>
                                          <p:spTgt spid="11270"/>
                                        </p:tgtEl>
                                      </p:cBhvr>
                                    </p:animEffect>
                                  </p:childTnLst>
                                </p:cTn>
                              </p:par>
                            </p:childTnLst>
                          </p:cTn>
                        </p:par>
                        <p:par>
                          <p:cTn id="8" fill="hold" nodeType="afterGroup">
                            <p:stCondLst>
                              <p:cond delay="4000"/>
                            </p:stCondLst>
                            <p:childTnLst>
                              <p:par>
                                <p:cTn id="9" presetID="22" presetClass="entr" presetSubtype="8" fill="hold" nodeType="afterEffect">
                                  <p:stCondLst>
                                    <p:cond delay="1000"/>
                                  </p:stCondLst>
                                  <p:childTnLst>
                                    <p:set>
                                      <p:cBhvr>
                                        <p:cTn id="10" dur="1" fill="hold">
                                          <p:stCondLst>
                                            <p:cond delay="0"/>
                                          </p:stCondLst>
                                        </p:cTn>
                                        <p:tgtEl>
                                          <p:spTgt spid="11271"/>
                                        </p:tgtEl>
                                        <p:attrNameLst>
                                          <p:attrName>style.visibility</p:attrName>
                                        </p:attrNameLst>
                                      </p:cBhvr>
                                      <p:to>
                                        <p:strVal val="visible"/>
                                      </p:to>
                                    </p:set>
                                    <p:animEffect transition="in" filter="wipe(left)">
                                      <p:cBhvr>
                                        <p:cTn id="11" dur="2000"/>
                                        <p:tgtEl>
                                          <p:spTgt spid="11271"/>
                                        </p:tgtEl>
                                      </p:cBhvr>
                                    </p:animEffect>
                                  </p:childTnLst>
                                </p:cTn>
                              </p:par>
                            </p:childTnLst>
                          </p:cTn>
                        </p:par>
                        <p:par>
                          <p:cTn id="12" fill="hold" nodeType="afterGroup">
                            <p:stCondLst>
                              <p:cond delay="7000"/>
                            </p:stCondLst>
                            <p:childTnLst>
                              <p:par>
                                <p:cTn id="13" presetID="22" presetClass="entr" presetSubtype="8" fill="hold" nodeType="afterEffect">
                                  <p:stCondLst>
                                    <p:cond delay="100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2000"/>
                                        <p:tgtEl>
                                          <p:spTgt spid="2"/>
                                        </p:tgtEl>
                                      </p:cBhvr>
                                    </p:animEffect>
                                  </p:childTnLst>
                                </p:cTn>
                              </p:par>
                            </p:childTnLst>
                          </p:cTn>
                        </p:par>
                        <p:par>
                          <p:cTn id="16" fill="hold" nodeType="afterGroup">
                            <p:stCondLst>
                              <p:cond delay="10000"/>
                            </p:stCondLst>
                            <p:childTnLst>
                              <p:par>
                                <p:cTn id="17" presetID="22" presetClass="entr" presetSubtype="2" fill="hold" nodeType="afterEffect">
                                  <p:stCondLst>
                                    <p:cond delay="2000"/>
                                  </p:stCondLst>
                                  <p:childTnLst>
                                    <p:set>
                                      <p:cBhvr>
                                        <p:cTn id="18" dur="1" fill="hold">
                                          <p:stCondLst>
                                            <p:cond delay="0"/>
                                          </p:stCondLst>
                                        </p:cTn>
                                        <p:tgtEl>
                                          <p:spTgt spid="3"/>
                                        </p:tgtEl>
                                        <p:attrNameLst>
                                          <p:attrName>style.visibility</p:attrName>
                                        </p:attrNameLst>
                                      </p:cBhvr>
                                      <p:to>
                                        <p:strVal val="visible"/>
                                      </p:to>
                                    </p:set>
                                    <p:animEffect transition="in" filter="wipe(right)">
                                      <p:cBhvr>
                                        <p:cTn id="19" dur="2000"/>
                                        <p:tgtEl>
                                          <p:spTgt spid="3"/>
                                        </p:tgtEl>
                                      </p:cBhvr>
                                    </p:animEffect>
                                  </p:childTnLst>
                                </p:cTn>
                              </p:par>
                            </p:childTnLst>
                          </p:cTn>
                        </p:par>
                        <p:par>
                          <p:cTn id="20" fill="hold" nodeType="afterGroup">
                            <p:stCondLst>
                              <p:cond delay="14000"/>
                            </p:stCondLst>
                            <p:childTnLst>
                              <p:par>
                                <p:cTn id="21" presetID="22" presetClass="entr" presetSubtype="1" fill="hold" nodeType="afterEffect">
                                  <p:stCondLst>
                                    <p:cond delay="2000"/>
                                  </p:stCondLst>
                                  <p:childTnLst>
                                    <p:set>
                                      <p:cBhvr>
                                        <p:cTn id="22" dur="1" fill="hold">
                                          <p:stCondLst>
                                            <p:cond delay="0"/>
                                          </p:stCondLst>
                                        </p:cTn>
                                        <p:tgtEl>
                                          <p:spTgt spid="4"/>
                                        </p:tgtEl>
                                        <p:attrNameLst>
                                          <p:attrName>style.visibility</p:attrName>
                                        </p:attrNameLst>
                                      </p:cBhvr>
                                      <p:to>
                                        <p:strVal val="visible"/>
                                      </p:to>
                                    </p:set>
                                    <p:animEffect transition="in" filter="wipe(up)">
                                      <p:cBhvr>
                                        <p:cTn id="23" dur="2000"/>
                                        <p:tgtEl>
                                          <p:spTgt spid="4"/>
                                        </p:tgtEl>
                                      </p:cBhvr>
                                    </p:animEffect>
                                  </p:childTnLst>
                                </p:cTn>
                              </p:par>
                            </p:childTnLst>
                          </p:cTn>
                        </p:par>
                        <p:par>
                          <p:cTn id="24" fill="hold" nodeType="afterGroup">
                            <p:stCondLst>
                              <p:cond delay="18000"/>
                            </p:stCondLst>
                            <p:childTnLst>
                              <p:par>
                                <p:cTn id="25" presetID="9" presetClass="entr" presetSubtype="0" fill="hold" nodeType="afterEffect">
                                  <p:stCondLst>
                                    <p:cond delay="1000"/>
                                  </p:stCondLst>
                                  <p:childTnLst>
                                    <p:set>
                                      <p:cBhvr>
                                        <p:cTn id="26" dur="1" fill="hold">
                                          <p:stCondLst>
                                            <p:cond delay="0"/>
                                          </p:stCondLst>
                                        </p:cTn>
                                        <p:tgtEl>
                                          <p:spTgt spid="11283">
                                            <p:txEl>
                                              <p:pRg st="0" end="0"/>
                                            </p:txEl>
                                          </p:spTgt>
                                        </p:tgtEl>
                                        <p:attrNameLst>
                                          <p:attrName>style.visibility</p:attrName>
                                        </p:attrNameLst>
                                      </p:cBhvr>
                                      <p:to>
                                        <p:strVal val="visible"/>
                                      </p:to>
                                    </p:set>
                                    <p:animEffect transition="in" filter="dissolve">
                                      <p:cBhvr>
                                        <p:cTn id="27" dur="2000"/>
                                        <p:tgtEl>
                                          <p:spTgt spid="112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3399"/>
            </a:gs>
            <a:gs pos="25000">
              <a:srgbClr val="FF6633"/>
            </a:gs>
            <a:gs pos="50000">
              <a:srgbClr val="FFFF00"/>
            </a:gs>
            <a:gs pos="75000">
              <a:srgbClr val="01A78F"/>
            </a:gs>
            <a:gs pos="100000">
              <a:srgbClr val="3366FF"/>
            </a:gs>
          </a:gsLst>
          <a:lin ang="5400000" scaled="1"/>
        </a:gradFill>
        <a:effectLst/>
      </p:bgPr>
    </p:bg>
    <p:spTree>
      <p:nvGrpSpPr>
        <p:cNvPr id="1" name=""/>
        <p:cNvGrpSpPr/>
        <p:nvPr/>
      </p:nvGrpSpPr>
      <p:grpSpPr>
        <a:xfrm>
          <a:off x="0" y="0"/>
          <a:ext cx="0" cy="0"/>
          <a:chOff x="0" y="0"/>
          <a:chExt cx="0" cy="0"/>
        </a:xfrm>
      </p:grpSpPr>
      <p:sp>
        <p:nvSpPr>
          <p:cNvPr id="21506" name="Rectangle 5">
            <a:extLst>
              <a:ext uri="{FF2B5EF4-FFF2-40B4-BE49-F238E27FC236}">
                <a16:creationId xmlns:a16="http://schemas.microsoft.com/office/drawing/2014/main" id="{988633AB-BE31-4506-AD92-C7CF76B9EFB9}"/>
              </a:ext>
            </a:extLst>
          </p:cNvPr>
          <p:cNvSpPr>
            <a:spLocks noChangeArrowheads="1"/>
          </p:cNvSpPr>
          <p:nvPr/>
        </p:nvSpPr>
        <p:spPr bwMode="auto">
          <a:xfrm>
            <a:off x="2268538" y="115888"/>
            <a:ext cx="5616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altLang="ru-RU" sz="2400">
                <a:latin typeface="Comic Sans MS" panose="030F0702030302020204" pitchFamily="66" charset="0"/>
              </a:rPr>
              <a:t>Права и свободы обучающихся</a:t>
            </a:r>
          </a:p>
        </p:txBody>
      </p:sp>
      <p:grpSp>
        <p:nvGrpSpPr>
          <p:cNvPr id="2" name="Group 10">
            <a:extLst>
              <a:ext uri="{FF2B5EF4-FFF2-40B4-BE49-F238E27FC236}">
                <a16:creationId xmlns:a16="http://schemas.microsoft.com/office/drawing/2014/main" id="{343E044B-7E08-4B03-9E97-FE6B29C835E7}"/>
              </a:ext>
            </a:extLst>
          </p:cNvPr>
          <p:cNvGrpSpPr>
            <a:grpSpLocks/>
          </p:cNvGrpSpPr>
          <p:nvPr/>
        </p:nvGrpSpPr>
        <p:grpSpPr bwMode="auto">
          <a:xfrm>
            <a:off x="395288" y="908050"/>
            <a:ext cx="8281987" cy="5472113"/>
            <a:chOff x="249" y="572"/>
            <a:chExt cx="5217" cy="3447"/>
          </a:xfrm>
        </p:grpSpPr>
        <p:sp>
          <p:nvSpPr>
            <p:cNvPr id="21510" name="AutoShape 9">
              <a:extLst>
                <a:ext uri="{FF2B5EF4-FFF2-40B4-BE49-F238E27FC236}">
                  <a16:creationId xmlns:a16="http://schemas.microsoft.com/office/drawing/2014/main" id="{4B1EFFED-3102-4F00-BA05-38567FF316DB}"/>
                </a:ext>
              </a:extLst>
            </p:cNvPr>
            <p:cNvSpPr>
              <a:spLocks noChangeArrowheads="1"/>
            </p:cNvSpPr>
            <p:nvPr/>
          </p:nvSpPr>
          <p:spPr bwMode="auto">
            <a:xfrm>
              <a:off x="249" y="572"/>
              <a:ext cx="5217" cy="3447"/>
            </a:xfrm>
            <a:prstGeom prst="verticalScroll">
              <a:avLst>
                <a:gd name="adj" fmla="val 5134"/>
              </a:avLst>
            </a:prstGeom>
            <a:gradFill rotWithShape="1">
              <a:gsLst>
                <a:gs pos="0">
                  <a:srgbClr val="FFEFD1"/>
                </a:gs>
                <a:gs pos="64999">
                  <a:srgbClr val="F0EBD5"/>
                </a:gs>
                <a:gs pos="100000">
                  <a:srgbClr val="D1C39F"/>
                </a:gs>
              </a:gsLst>
              <a:path path="rect">
                <a:fillToRect l="50000" t="50000" r="50000" b="50000"/>
              </a:path>
            </a:gra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1511" name="Rectangle 6">
              <a:extLst>
                <a:ext uri="{FF2B5EF4-FFF2-40B4-BE49-F238E27FC236}">
                  <a16:creationId xmlns:a16="http://schemas.microsoft.com/office/drawing/2014/main" id="{513E3809-4958-45B9-A153-0FC4EB60FC39}"/>
                </a:ext>
              </a:extLst>
            </p:cNvPr>
            <p:cNvSpPr>
              <a:spLocks noChangeArrowheads="1"/>
            </p:cNvSpPr>
            <p:nvPr/>
          </p:nvSpPr>
          <p:spPr bwMode="auto">
            <a:xfrm>
              <a:off x="612" y="708"/>
              <a:ext cx="4648" cy="3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25000"/>
                </a:lnSpc>
                <a:buFont typeface="Wingdings" panose="05000000000000000000" pitchFamily="2" charset="2"/>
                <a:buChar char="ü"/>
              </a:pPr>
              <a:r>
                <a:rPr lang="ru-RU" altLang="zh-CN">
                  <a:latin typeface="Comic Sans MS" panose="030F0702030302020204" pitchFamily="66" charset="0"/>
                </a:rPr>
                <a:t>право на уважение человеческого достоинства;</a:t>
              </a:r>
            </a:p>
            <a:p>
              <a:pPr eaLnBrk="1" hangingPunct="1">
                <a:lnSpc>
                  <a:spcPct val="125000"/>
                </a:lnSpc>
                <a:buFont typeface="Wingdings" panose="05000000000000000000" pitchFamily="2" charset="2"/>
                <a:buChar char="ü"/>
              </a:pPr>
              <a:r>
                <a:rPr lang="ru-RU" altLang="zh-CN">
                  <a:latin typeface="Comic Sans MS" panose="030F0702030302020204" pitchFamily="66" charset="0"/>
                </a:rPr>
                <a:t>право на получение впервые бесплатного начального общего, основного общего, среднего (полного) общего, начального профессионального образования и на конкурсной основе среднего профессионального, высшего профессионального и послевузовского профессионального образования в государственных или муниципальных образовательных учреждениях в пределах государственных образовательных стандартов;</a:t>
              </a:r>
            </a:p>
            <a:p>
              <a:pPr eaLnBrk="1" hangingPunct="1">
                <a:lnSpc>
                  <a:spcPct val="125000"/>
                </a:lnSpc>
                <a:buFont typeface="Wingdings" panose="05000000000000000000" pitchFamily="2" charset="2"/>
                <a:buChar char="ü"/>
              </a:pPr>
              <a:r>
                <a:rPr lang="ru-RU" altLang="zh-CN">
                  <a:latin typeface="Comic Sans MS" panose="030F0702030302020204" pitchFamily="66" charset="0"/>
                </a:rPr>
                <a:t>на свободу совести</a:t>
              </a:r>
              <a:r>
                <a:rPr lang="en-US" altLang="zh-CN">
                  <a:latin typeface="Comic Sans MS" panose="030F0702030302020204" pitchFamily="66" charset="0"/>
                </a:rPr>
                <a:t>;</a:t>
              </a:r>
              <a:endParaRPr lang="ru-RU" altLang="zh-CN">
                <a:latin typeface="Comic Sans MS" panose="030F0702030302020204" pitchFamily="66" charset="0"/>
              </a:endParaRPr>
            </a:p>
            <a:p>
              <a:pPr eaLnBrk="1" hangingPunct="1">
                <a:lnSpc>
                  <a:spcPct val="125000"/>
                </a:lnSpc>
                <a:buFont typeface="Wingdings" panose="05000000000000000000" pitchFamily="2" charset="2"/>
                <a:buChar char="ü"/>
              </a:pPr>
              <a:r>
                <a:rPr lang="ru-RU" altLang="zh-CN">
                  <a:latin typeface="Comic Sans MS" panose="030F0702030302020204" pitchFamily="66" charset="0"/>
                </a:rPr>
                <a:t>на свободу информации</a:t>
              </a:r>
              <a:r>
                <a:rPr lang="en-US" altLang="zh-CN">
                  <a:latin typeface="Comic Sans MS" panose="030F0702030302020204" pitchFamily="66" charset="0"/>
                </a:rPr>
                <a:t>;</a:t>
              </a:r>
              <a:endParaRPr lang="ru-RU" altLang="zh-CN">
                <a:latin typeface="Comic Sans MS" panose="030F0702030302020204" pitchFamily="66" charset="0"/>
              </a:endParaRPr>
            </a:p>
            <a:p>
              <a:pPr eaLnBrk="1" hangingPunct="1">
                <a:lnSpc>
                  <a:spcPct val="125000"/>
                </a:lnSpc>
                <a:buFont typeface="Wingdings" panose="05000000000000000000" pitchFamily="2" charset="2"/>
                <a:buChar char="ü"/>
              </a:pPr>
              <a:r>
                <a:rPr lang="ru-RU" altLang="zh-CN">
                  <a:latin typeface="Comic Sans MS" panose="030F0702030302020204" pitchFamily="66" charset="0"/>
                </a:rPr>
                <a:t>на свободное выражение собственных мнений и убеждений;</a:t>
              </a:r>
            </a:p>
            <a:p>
              <a:pPr eaLnBrk="1" hangingPunct="1">
                <a:lnSpc>
                  <a:spcPct val="125000"/>
                </a:lnSpc>
                <a:buFont typeface="Wingdings" panose="05000000000000000000" pitchFamily="2" charset="2"/>
                <a:buChar char="ü"/>
              </a:pPr>
              <a:r>
                <a:rPr lang="ru-RU" altLang="zh-CN">
                  <a:latin typeface="Comic Sans MS" panose="030F0702030302020204" pitchFamily="66" charset="0"/>
                </a:rPr>
                <a:t>на свободное посещение мероприятий не предусмотренных учебным планом;</a:t>
              </a:r>
            </a:p>
            <a:p>
              <a:pPr eaLnBrk="1" hangingPunct="1">
                <a:lnSpc>
                  <a:spcPct val="125000"/>
                </a:lnSpc>
                <a:buFont typeface="Wingdings" panose="05000000000000000000" pitchFamily="2" charset="2"/>
                <a:buChar char="ü"/>
              </a:pPr>
              <a:r>
                <a:rPr lang="ru-RU" altLang="zh-CN">
                  <a:latin typeface="Comic Sans MS" panose="030F0702030302020204" pitchFamily="66" charset="0"/>
                </a:rPr>
                <a:t>право на охрану здоровья.</a:t>
              </a:r>
              <a:endParaRPr lang="ru-RU" altLang="ru-RU">
                <a:latin typeface="Comic Sans MS" panose="030F0702030302020204" pitchFamily="66" charset="0"/>
              </a:endParaRPr>
            </a:p>
          </p:txBody>
        </p:sp>
      </p:grpSp>
      <p:pic>
        <p:nvPicPr>
          <p:cNvPr id="12290" name="Picture 2" descr="RADNG">
            <a:extLst>
              <a:ext uri="{FF2B5EF4-FFF2-40B4-BE49-F238E27FC236}">
                <a16:creationId xmlns:a16="http://schemas.microsoft.com/office/drawing/2014/main" id="{45B7791C-4713-49C4-A6E2-EAB8EF373FEE}"/>
              </a:ext>
            </a:extLst>
          </p:cNvPr>
          <p:cNvPicPr>
            <a:picLocks noGrp="1"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bwMode="auto">
          <a:xfrm>
            <a:off x="8193088" y="0"/>
            <a:ext cx="950912" cy="1600200"/>
          </a:xfrm>
        </p:spPr>
      </p:pic>
      <p:pic>
        <p:nvPicPr>
          <p:cNvPr id="12292" name="Picture 4" descr="RADNG">
            <a:extLst>
              <a:ext uri="{FF2B5EF4-FFF2-40B4-BE49-F238E27FC236}">
                <a16:creationId xmlns:a16="http://schemas.microsoft.com/office/drawing/2014/main" id="{CA9297A2-C346-412E-B28E-1CF7E8653C64}"/>
              </a:ext>
            </a:extLst>
          </p:cNvPr>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flipH="1">
            <a:off x="0" y="0"/>
            <a:ext cx="968375" cy="1628775"/>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fade">
                                      <p:cBhvr>
                                        <p:cTn id="7" dur="2000"/>
                                        <p:tgtEl>
                                          <p:spTgt spid="12292"/>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12290"/>
                                        </p:tgtEl>
                                        <p:attrNameLst>
                                          <p:attrName>style.visibility</p:attrName>
                                        </p:attrNameLst>
                                      </p:cBhvr>
                                      <p:to>
                                        <p:strVal val="visible"/>
                                      </p:to>
                                    </p:set>
                                    <p:animEffect transition="in" filter="fade">
                                      <p:cBhvr>
                                        <p:cTn id="11" dur="2000"/>
                                        <p:tgtEl>
                                          <p:spTgt spid="12290"/>
                                        </p:tgtEl>
                                      </p:cBhvr>
                                    </p:animEffect>
                                  </p:childTnLst>
                                </p:cTn>
                              </p:par>
                            </p:childTnLst>
                          </p:cTn>
                        </p:par>
                        <p:par>
                          <p:cTn id="12" fill="hold" nodeType="afterGroup">
                            <p:stCondLst>
                              <p:cond delay="4000"/>
                            </p:stCondLst>
                            <p:childTnLst>
                              <p:par>
                                <p:cTn id="13" presetID="17" presetClass="entr" presetSubtype="1"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3000" fill="hold"/>
                                        <p:tgtEl>
                                          <p:spTgt spid="2"/>
                                        </p:tgtEl>
                                        <p:attrNameLst>
                                          <p:attrName>ppt_x</p:attrName>
                                        </p:attrNameLst>
                                      </p:cBhvr>
                                      <p:tavLst>
                                        <p:tav tm="0">
                                          <p:val>
                                            <p:strVal val="#ppt_x"/>
                                          </p:val>
                                        </p:tav>
                                        <p:tav tm="100000">
                                          <p:val>
                                            <p:strVal val="#ppt_x"/>
                                          </p:val>
                                        </p:tav>
                                      </p:tavLst>
                                    </p:anim>
                                    <p:anim calcmode="lin" valueType="num">
                                      <p:cBhvr>
                                        <p:cTn id="16" dur="3000" fill="hold"/>
                                        <p:tgtEl>
                                          <p:spTgt spid="2"/>
                                        </p:tgtEl>
                                        <p:attrNameLst>
                                          <p:attrName>ppt_y</p:attrName>
                                        </p:attrNameLst>
                                      </p:cBhvr>
                                      <p:tavLst>
                                        <p:tav tm="0">
                                          <p:val>
                                            <p:strVal val="#ppt_y-#ppt_h/2"/>
                                          </p:val>
                                        </p:tav>
                                        <p:tav tm="100000">
                                          <p:val>
                                            <p:strVal val="#ppt_y"/>
                                          </p:val>
                                        </p:tav>
                                      </p:tavLst>
                                    </p:anim>
                                    <p:anim calcmode="lin" valueType="num">
                                      <p:cBhvr>
                                        <p:cTn id="17" dur="3000" fill="hold"/>
                                        <p:tgtEl>
                                          <p:spTgt spid="2"/>
                                        </p:tgtEl>
                                        <p:attrNameLst>
                                          <p:attrName>ppt_w</p:attrName>
                                        </p:attrNameLst>
                                      </p:cBhvr>
                                      <p:tavLst>
                                        <p:tav tm="0">
                                          <p:val>
                                            <p:strVal val="#ppt_w"/>
                                          </p:val>
                                        </p:tav>
                                        <p:tav tm="100000">
                                          <p:val>
                                            <p:strVal val="#ppt_w"/>
                                          </p:val>
                                        </p:tav>
                                      </p:tavLst>
                                    </p:anim>
                                    <p:anim calcmode="lin" valueType="num">
                                      <p:cBhvr>
                                        <p:cTn id="18" dur="30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3399"/>
            </a:gs>
            <a:gs pos="25000">
              <a:srgbClr val="FF6633"/>
            </a:gs>
            <a:gs pos="50000">
              <a:srgbClr val="FFFF00"/>
            </a:gs>
            <a:gs pos="75000">
              <a:srgbClr val="01A78F"/>
            </a:gs>
            <a:gs pos="100000">
              <a:srgbClr val="3366FF"/>
            </a:gs>
          </a:gsLst>
          <a:lin ang="5400000" scaled="1"/>
        </a:gra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EC513A4F-C5A0-408B-8705-E1706222E589}"/>
              </a:ext>
            </a:extLst>
          </p:cNvPr>
          <p:cNvSpPr>
            <a:spLocks noChangeArrowheads="1"/>
          </p:cNvSpPr>
          <p:nvPr/>
        </p:nvSpPr>
        <p:spPr bwMode="auto">
          <a:xfrm>
            <a:off x="2268538" y="115888"/>
            <a:ext cx="5616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altLang="ru-RU" sz="2400">
                <a:latin typeface="Comic Sans MS" panose="030F0702030302020204" pitchFamily="66" charset="0"/>
              </a:rPr>
              <a:t>Права и свободы обучающихся  </a:t>
            </a:r>
          </a:p>
        </p:txBody>
      </p:sp>
      <p:grpSp>
        <p:nvGrpSpPr>
          <p:cNvPr id="22531" name="Group 11">
            <a:extLst>
              <a:ext uri="{FF2B5EF4-FFF2-40B4-BE49-F238E27FC236}">
                <a16:creationId xmlns:a16="http://schemas.microsoft.com/office/drawing/2014/main" id="{9B15AD94-FDA4-4F66-851A-328D9ADF8B92}"/>
              </a:ext>
            </a:extLst>
          </p:cNvPr>
          <p:cNvGrpSpPr>
            <a:grpSpLocks/>
          </p:cNvGrpSpPr>
          <p:nvPr/>
        </p:nvGrpSpPr>
        <p:grpSpPr bwMode="auto">
          <a:xfrm>
            <a:off x="250825" y="1052513"/>
            <a:ext cx="8569325" cy="5400675"/>
            <a:chOff x="158" y="663"/>
            <a:chExt cx="5398" cy="3402"/>
          </a:xfrm>
        </p:grpSpPr>
        <p:sp>
          <p:nvSpPr>
            <p:cNvPr id="22534" name="AutoShape 4">
              <a:extLst>
                <a:ext uri="{FF2B5EF4-FFF2-40B4-BE49-F238E27FC236}">
                  <a16:creationId xmlns:a16="http://schemas.microsoft.com/office/drawing/2014/main" id="{E52A2FF9-0DF8-42FD-8108-400812F83E2D}"/>
                </a:ext>
              </a:extLst>
            </p:cNvPr>
            <p:cNvSpPr>
              <a:spLocks noChangeArrowheads="1"/>
            </p:cNvSpPr>
            <p:nvPr/>
          </p:nvSpPr>
          <p:spPr bwMode="auto">
            <a:xfrm>
              <a:off x="158" y="663"/>
              <a:ext cx="5398" cy="3311"/>
            </a:xfrm>
            <a:prstGeom prst="verticalScroll">
              <a:avLst>
                <a:gd name="adj" fmla="val 5134"/>
              </a:avLst>
            </a:prstGeom>
            <a:gradFill rotWithShape="1">
              <a:gsLst>
                <a:gs pos="0">
                  <a:srgbClr val="FFEFD1"/>
                </a:gs>
                <a:gs pos="64999">
                  <a:srgbClr val="F0EBD5"/>
                </a:gs>
                <a:gs pos="100000">
                  <a:srgbClr val="D1C39F"/>
                </a:gs>
              </a:gsLst>
              <a:path path="rect">
                <a:fillToRect l="50000" t="50000" r="50000" b="50000"/>
              </a:path>
            </a:gra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2535" name="Text Box 10">
              <a:extLst>
                <a:ext uri="{FF2B5EF4-FFF2-40B4-BE49-F238E27FC236}">
                  <a16:creationId xmlns:a16="http://schemas.microsoft.com/office/drawing/2014/main" id="{53F9B491-1542-44C0-BB02-6AAE09A11B7A}"/>
                </a:ext>
              </a:extLst>
            </p:cNvPr>
            <p:cNvSpPr txBox="1">
              <a:spLocks noChangeArrowheads="1"/>
            </p:cNvSpPr>
            <p:nvPr/>
          </p:nvSpPr>
          <p:spPr bwMode="auto">
            <a:xfrm>
              <a:off x="476" y="976"/>
              <a:ext cx="4853" cy="3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Char char="ü"/>
              </a:pPr>
              <a:r>
                <a:rPr lang="ru-RU" altLang="ru-RU">
                  <a:latin typeface="Comic Sans MS" panose="030F0702030302020204" pitchFamily="66" charset="0"/>
                </a:rPr>
                <a:t>право на выбор образовательного учреждения и на выбор формы получения образования (данным правом обладают только совершеннолетние граждане);</a:t>
              </a:r>
            </a:p>
            <a:p>
              <a:pPr eaLnBrk="1" hangingPunct="1">
                <a:spcBef>
                  <a:spcPct val="50000"/>
                </a:spcBef>
                <a:buFont typeface="Wingdings" panose="05000000000000000000" pitchFamily="2" charset="2"/>
                <a:buChar char="ü"/>
              </a:pPr>
              <a:r>
                <a:rPr lang="ru-RU" altLang="ru-RU">
                  <a:latin typeface="Comic Sans MS" panose="030F0702030302020204" pitchFamily="66" charset="0"/>
                </a:rPr>
                <a:t>право на обучение в соответствии с государственными      образовательными стандартами;</a:t>
              </a:r>
            </a:p>
            <a:p>
              <a:pPr eaLnBrk="1" hangingPunct="1">
                <a:spcBef>
                  <a:spcPct val="50000"/>
                </a:spcBef>
                <a:buFont typeface="Wingdings" panose="05000000000000000000" pitchFamily="2" charset="2"/>
                <a:buChar char="ü"/>
              </a:pPr>
              <a:r>
                <a:rPr lang="ru-RU" altLang="ru-RU">
                  <a:latin typeface="Comic Sans MS" panose="030F0702030302020204" pitchFamily="66" charset="0"/>
                </a:rPr>
                <a:t>право на обучение по индивидуальным учебным планам в пределах государственных образовательных стандартов;</a:t>
              </a:r>
            </a:p>
            <a:p>
              <a:pPr eaLnBrk="1" hangingPunct="1">
                <a:spcBef>
                  <a:spcPct val="50000"/>
                </a:spcBef>
                <a:buFont typeface="Wingdings" panose="05000000000000000000" pitchFamily="2" charset="2"/>
                <a:buChar char="ü"/>
              </a:pPr>
              <a:r>
                <a:rPr lang="ru-RU" altLang="ru-RU">
                  <a:latin typeface="Comic Sans MS" panose="030F0702030302020204" pitchFamily="66" charset="0"/>
                </a:rPr>
                <a:t>право на ускоренный курс обучения;</a:t>
              </a:r>
            </a:p>
            <a:p>
              <a:pPr eaLnBrk="1" hangingPunct="1">
                <a:spcBef>
                  <a:spcPct val="50000"/>
                </a:spcBef>
                <a:buFont typeface="Wingdings" panose="05000000000000000000" pitchFamily="2" charset="2"/>
                <a:buChar char="ü"/>
              </a:pPr>
              <a:r>
                <a:rPr lang="ru-RU" altLang="ru-RU">
                  <a:latin typeface="Comic Sans MS" panose="030F0702030302020204" pitchFamily="66" charset="0"/>
                </a:rPr>
                <a:t>право на бесплатное пользование библиотечно-информационными ресурсами библиотек;</a:t>
              </a:r>
            </a:p>
            <a:p>
              <a:pPr eaLnBrk="1" hangingPunct="1">
                <a:spcBef>
                  <a:spcPct val="50000"/>
                </a:spcBef>
                <a:buFont typeface="Wingdings" panose="05000000000000000000" pitchFamily="2" charset="2"/>
                <a:buChar char="ü"/>
              </a:pPr>
              <a:r>
                <a:rPr lang="ru-RU" altLang="ru-RU">
                  <a:latin typeface="Comic Sans MS" panose="030F0702030302020204" pitchFamily="66" charset="0"/>
                </a:rPr>
                <a:t>право на получение дополнительных (в том числе платных) образовательных услуг;</a:t>
              </a:r>
            </a:p>
            <a:p>
              <a:pPr eaLnBrk="1" hangingPunct="1">
                <a:spcBef>
                  <a:spcPct val="50000"/>
                </a:spcBef>
                <a:buFont typeface="Wingdings" panose="05000000000000000000" pitchFamily="2" charset="2"/>
                <a:buChar char="ü"/>
              </a:pPr>
              <a:r>
                <a:rPr lang="ru-RU" altLang="ru-RU">
                  <a:latin typeface="Comic Sans MS" panose="030F0702030302020204" pitchFamily="66" charset="0"/>
                </a:rPr>
                <a:t>право на участие в управлении образовательным учреждением;</a:t>
              </a:r>
            </a:p>
            <a:p>
              <a:pPr eaLnBrk="1" hangingPunct="1">
                <a:spcBef>
                  <a:spcPct val="50000"/>
                </a:spcBef>
              </a:pPr>
              <a:endParaRPr lang="ru-RU" altLang="ru-RU">
                <a:latin typeface="Comic Sans MS" panose="030F0702030302020204" pitchFamily="66" charset="0"/>
              </a:endParaRPr>
            </a:p>
          </p:txBody>
        </p:sp>
      </p:grpSp>
      <p:pic>
        <p:nvPicPr>
          <p:cNvPr id="22532" name="Picture 7" descr="RADNG">
            <a:extLst>
              <a:ext uri="{FF2B5EF4-FFF2-40B4-BE49-F238E27FC236}">
                <a16:creationId xmlns:a16="http://schemas.microsoft.com/office/drawing/2014/main" id="{889CCA93-DC51-4D04-A6FC-6DED5AB1B0C8}"/>
              </a:ext>
            </a:extLst>
          </p:cNvPr>
          <p:cNvPicPr>
            <a:picLocks noGrp="1"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bwMode="auto">
          <a:xfrm>
            <a:off x="8193088" y="0"/>
            <a:ext cx="950912" cy="1600200"/>
          </a:xfrm>
        </p:spPr>
      </p:pic>
      <p:pic>
        <p:nvPicPr>
          <p:cNvPr id="22533" name="Picture 9" descr="RADNG">
            <a:extLst>
              <a:ext uri="{FF2B5EF4-FFF2-40B4-BE49-F238E27FC236}">
                <a16:creationId xmlns:a16="http://schemas.microsoft.com/office/drawing/2014/main" id="{4F894C0B-72B3-44B8-8668-7A4D2EF18A97}"/>
              </a:ext>
            </a:extLst>
          </p:cNvPr>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flipH="1">
            <a:off x="0" y="0"/>
            <a:ext cx="968375" cy="1628775"/>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3399"/>
            </a:gs>
            <a:gs pos="25000">
              <a:srgbClr val="FF6633"/>
            </a:gs>
            <a:gs pos="50000">
              <a:srgbClr val="FFFF00"/>
            </a:gs>
            <a:gs pos="75000">
              <a:srgbClr val="01A78F"/>
            </a:gs>
            <a:gs pos="100000">
              <a:srgbClr val="3366FF"/>
            </a:gs>
          </a:gsLst>
          <a:lin ang="5400000" scaled="1"/>
        </a:gradFill>
        <a:effectLst/>
      </p:bgPr>
    </p:bg>
    <p:spTree>
      <p:nvGrpSpPr>
        <p:cNvPr id="1" name=""/>
        <p:cNvGrpSpPr/>
        <p:nvPr/>
      </p:nvGrpSpPr>
      <p:grpSpPr>
        <a:xfrm>
          <a:off x="0" y="0"/>
          <a:ext cx="0" cy="0"/>
          <a:chOff x="0" y="0"/>
          <a:chExt cx="0" cy="0"/>
        </a:xfrm>
      </p:grpSpPr>
      <p:grpSp>
        <p:nvGrpSpPr>
          <p:cNvPr id="23554" name="Group 11">
            <a:extLst>
              <a:ext uri="{FF2B5EF4-FFF2-40B4-BE49-F238E27FC236}">
                <a16:creationId xmlns:a16="http://schemas.microsoft.com/office/drawing/2014/main" id="{BB0CAD98-8926-48DD-A719-4220CB4C8EAC}"/>
              </a:ext>
            </a:extLst>
          </p:cNvPr>
          <p:cNvGrpSpPr>
            <a:grpSpLocks/>
          </p:cNvGrpSpPr>
          <p:nvPr/>
        </p:nvGrpSpPr>
        <p:grpSpPr bwMode="auto">
          <a:xfrm>
            <a:off x="71438" y="908050"/>
            <a:ext cx="8964612" cy="5472113"/>
            <a:chOff x="45" y="572"/>
            <a:chExt cx="5647" cy="3447"/>
          </a:xfrm>
        </p:grpSpPr>
        <p:sp>
          <p:nvSpPr>
            <p:cNvPr id="23558" name="AutoShape 4">
              <a:extLst>
                <a:ext uri="{FF2B5EF4-FFF2-40B4-BE49-F238E27FC236}">
                  <a16:creationId xmlns:a16="http://schemas.microsoft.com/office/drawing/2014/main" id="{3D64966B-E544-4668-9FE2-14C212DB6540}"/>
                </a:ext>
              </a:extLst>
            </p:cNvPr>
            <p:cNvSpPr>
              <a:spLocks noChangeArrowheads="1"/>
            </p:cNvSpPr>
            <p:nvPr/>
          </p:nvSpPr>
          <p:spPr bwMode="auto">
            <a:xfrm>
              <a:off x="45" y="572"/>
              <a:ext cx="5647" cy="3447"/>
            </a:xfrm>
            <a:prstGeom prst="verticalScroll">
              <a:avLst>
                <a:gd name="adj" fmla="val 5134"/>
              </a:avLst>
            </a:prstGeom>
            <a:gradFill rotWithShape="1">
              <a:gsLst>
                <a:gs pos="0">
                  <a:srgbClr val="FFEFD1"/>
                </a:gs>
                <a:gs pos="64999">
                  <a:srgbClr val="F0EBD5"/>
                </a:gs>
                <a:gs pos="100000">
                  <a:srgbClr val="D1C39F"/>
                </a:gs>
              </a:gsLst>
              <a:path path="rect">
                <a:fillToRect l="50000" t="50000" r="50000" b="50000"/>
              </a:path>
            </a:gra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3559" name="Text Box 10">
              <a:extLst>
                <a:ext uri="{FF2B5EF4-FFF2-40B4-BE49-F238E27FC236}">
                  <a16:creationId xmlns:a16="http://schemas.microsoft.com/office/drawing/2014/main" id="{33C97125-D5E2-4FD2-9AA0-ABCDC5F3771E}"/>
                </a:ext>
              </a:extLst>
            </p:cNvPr>
            <p:cNvSpPr txBox="1">
              <a:spLocks noChangeArrowheads="1"/>
            </p:cNvSpPr>
            <p:nvPr/>
          </p:nvSpPr>
          <p:spPr bwMode="auto">
            <a:xfrm>
              <a:off x="340" y="754"/>
              <a:ext cx="5216" cy="3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Char char="ü"/>
              </a:pPr>
              <a:r>
                <a:rPr lang="ru-RU" altLang="ru-RU">
                  <a:latin typeface="Comic Sans MS" panose="030F0702030302020204" pitchFamily="66" charset="0"/>
                </a:rPr>
                <a:t>право на получение образования (основного общего) на родном   языке, а также на выбор языка обучения в пределах имеющихся возможностей, предоставляемых системой образования;</a:t>
              </a:r>
            </a:p>
            <a:p>
              <a:pPr eaLnBrk="1" hangingPunct="1">
                <a:spcBef>
                  <a:spcPct val="50000"/>
                </a:spcBef>
                <a:buFont typeface="Wingdings" panose="05000000000000000000" pitchFamily="2" charset="2"/>
                <a:buChar char="ü"/>
              </a:pPr>
              <a:r>
                <a:rPr lang="ru-RU" altLang="ru-RU">
                  <a:latin typeface="Comic Sans MS" panose="030F0702030302020204" pitchFamily="66" charset="0"/>
                </a:rPr>
                <a:t>право на перевод (с согласия родителей) в другие образовательные учреждения такого же типа, в случае прекращения деятельности общеобразовательного учреждения;</a:t>
              </a:r>
            </a:p>
            <a:p>
              <a:pPr eaLnBrk="1" hangingPunct="1">
                <a:spcBef>
                  <a:spcPct val="50000"/>
                </a:spcBef>
                <a:buFont typeface="Wingdings" panose="05000000000000000000" pitchFamily="2" charset="2"/>
                <a:buChar char="ü"/>
              </a:pPr>
              <a:r>
                <a:rPr lang="ru-RU" altLang="ru-RU">
                  <a:latin typeface="Comic Sans MS" panose="030F0702030302020204" pitchFamily="66" charset="0"/>
                </a:rPr>
                <a:t>право на перевод в другое образовательное учреждение, реализующее образовательную программу соответствующего уровня, при согласии этого учреждения и успешном прохождении обучающимся аттестации;</a:t>
              </a:r>
            </a:p>
            <a:p>
              <a:pPr eaLnBrk="1" hangingPunct="1">
                <a:spcBef>
                  <a:spcPct val="50000"/>
                </a:spcBef>
                <a:buFont typeface="Wingdings" panose="05000000000000000000" pitchFamily="2" charset="2"/>
                <a:buChar char="ü"/>
              </a:pPr>
              <a:r>
                <a:rPr lang="ru-RU" altLang="ru-RU">
                  <a:latin typeface="Comic Sans MS" panose="030F0702030302020204" pitchFamily="66" charset="0"/>
                </a:rPr>
                <a:t>право на оставление общеобразовательного учреждения до получения основного общего образования по достижении возраста 15 лет (по согласию родителей и органа управления образованием);</a:t>
              </a:r>
            </a:p>
            <a:p>
              <a:pPr eaLnBrk="1" hangingPunct="1">
                <a:spcBef>
                  <a:spcPct val="50000"/>
                </a:spcBef>
                <a:buFont typeface="Wingdings" panose="05000000000000000000" pitchFamily="2" charset="2"/>
                <a:buChar char="ü"/>
              </a:pPr>
              <a:r>
                <a:rPr lang="ru-RU" altLang="ru-RU">
                  <a:latin typeface="Comic Sans MS" panose="030F0702030302020204" pitchFamily="66" charset="0"/>
                </a:rPr>
                <a:t>право на продолжение образования в образовательном учреждении на любом этапе обучения для лиц, получающих образование в семье, при их положительной аттестации и по решению родителей (законных представителей).</a:t>
              </a:r>
            </a:p>
          </p:txBody>
        </p:sp>
      </p:grpSp>
      <p:sp>
        <p:nvSpPr>
          <p:cNvPr id="23555" name="Rectangle 2">
            <a:extLst>
              <a:ext uri="{FF2B5EF4-FFF2-40B4-BE49-F238E27FC236}">
                <a16:creationId xmlns:a16="http://schemas.microsoft.com/office/drawing/2014/main" id="{26807455-2864-4831-87A8-143630AC9BC4}"/>
              </a:ext>
            </a:extLst>
          </p:cNvPr>
          <p:cNvSpPr>
            <a:spLocks noChangeArrowheads="1"/>
          </p:cNvSpPr>
          <p:nvPr/>
        </p:nvSpPr>
        <p:spPr bwMode="auto">
          <a:xfrm>
            <a:off x="2268538" y="115888"/>
            <a:ext cx="5616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altLang="ru-RU" sz="2400">
                <a:latin typeface="Comic Sans MS" panose="030F0702030302020204" pitchFamily="66" charset="0"/>
              </a:rPr>
              <a:t>Права и свободы обучающихся  </a:t>
            </a:r>
          </a:p>
        </p:txBody>
      </p:sp>
      <p:pic>
        <p:nvPicPr>
          <p:cNvPr id="23556" name="Picture 7" descr="RADNG">
            <a:extLst>
              <a:ext uri="{FF2B5EF4-FFF2-40B4-BE49-F238E27FC236}">
                <a16:creationId xmlns:a16="http://schemas.microsoft.com/office/drawing/2014/main" id="{3A34E0C8-0286-4A8E-9134-7AFAF29C161B}"/>
              </a:ext>
            </a:extLst>
          </p:cNvPr>
          <p:cNvPicPr>
            <a:picLocks noGrp="1"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bwMode="auto">
          <a:xfrm>
            <a:off x="8193088" y="0"/>
            <a:ext cx="950912" cy="1600200"/>
          </a:xfrm>
        </p:spPr>
      </p:pic>
      <p:pic>
        <p:nvPicPr>
          <p:cNvPr id="23557" name="Picture 9" descr="RADNG">
            <a:extLst>
              <a:ext uri="{FF2B5EF4-FFF2-40B4-BE49-F238E27FC236}">
                <a16:creationId xmlns:a16="http://schemas.microsoft.com/office/drawing/2014/main" id="{248493F1-D51E-43FA-8CDD-A4832BD6FB0B}"/>
              </a:ext>
            </a:extLst>
          </p:cNvPr>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flipH="1">
            <a:off x="0" y="0"/>
            <a:ext cx="968375" cy="1628775"/>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rgbClr val="3366FF"/>
            </a:gs>
            <a:gs pos="25000">
              <a:srgbClr val="01A78F"/>
            </a:gs>
            <a:gs pos="50000">
              <a:srgbClr val="FFFF00"/>
            </a:gs>
            <a:gs pos="75000">
              <a:srgbClr val="FF6633"/>
            </a:gs>
            <a:gs pos="100000">
              <a:srgbClr val="FF3399"/>
            </a:gs>
          </a:gsLst>
          <a:lin ang="5400000" scaled="1"/>
        </a:gradFill>
        <a:effectLst/>
      </p:bgPr>
    </p:bg>
    <p:spTree>
      <p:nvGrpSpPr>
        <p:cNvPr id="1" name=""/>
        <p:cNvGrpSpPr/>
        <p:nvPr/>
      </p:nvGrpSpPr>
      <p:grpSpPr>
        <a:xfrm>
          <a:off x="0" y="0"/>
          <a:ext cx="0" cy="0"/>
          <a:chOff x="0" y="0"/>
          <a:chExt cx="0" cy="0"/>
        </a:xfrm>
      </p:grpSpPr>
      <p:grpSp>
        <p:nvGrpSpPr>
          <p:cNvPr id="24578" name="Group 11">
            <a:extLst>
              <a:ext uri="{FF2B5EF4-FFF2-40B4-BE49-F238E27FC236}">
                <a16:creationId xmlns:a16="http://schemas.microsoft.com/office/drawing/2014/main" id="{F5563547-BDA5-4081-83CE-7DCC0E5DE315}"/>
              </a:ext>
            </a:extLst>
          </p:cNvPr>
          <p:cNvGrpSpPr>
            <a:grpSpLocks/>
          </p:cNvGrpSpPr>
          <p:nvPr/>
        </p:nvGrpSpPr>
        <p:grpSpPr bwMode="auto">
          <a:xfrm>
            <a:off x="395288" y="908050"/>
            <a:ext cx="8281987" cy="5472113"/>
            <a:chOff x="249" y="572"/>
            <a:chExt cx="5217" cy="3447"/>
          </a:xfrm>
        </p:grpSpPr>
        <p:sp>
          <p:nvSpPr>
            <p:cNvPr id="24582" name="AutoShape 4">
              <a:extLst>
                <a:ext uri="{FF2B5EF4-FFF2-40B4-BE49-F238E27FC236}">
                  <a16:creationId xmlns:a16="http://schemas.microsoft.com/office/drawing/2014/main" id="{03383FCF-29FD-4B37-9F8D-59354B1B0B94}"/>
                </a:ext>
              </a:extLst>
            </p:cNvPr>
            <p:cNvSpPr>
              <a:spLocks noChangeArrowheads="1"/>
            </p:cNvSpPr>
            <p:nvPr/>
          </p:nvSpPr>
          <p:spPr bwMode="auto">
            <a:xfrm>
              <a:off x="249" y="572"/>
              <a:ext cx="5217" cy="3447"/>
            </a:xfrm>
            <a:prstGeom prst="verticalScroll">
              <a:avLst>
                <a:gd name="adj" fmla="val 5134"/>
              </a:avLst>
            </a:prstGeom>
            <a:gradFill rotWithShape="1">
              <a:gsLst>
                <a:gs pos="0">
                  <a:srgbClr val="FFEFD1"/>
                </a:gs>
                <a:gs pos="64999">
                  <a:srgbClr val="F0EBD5"/>
                </a:gs>
                <a:gs pos="100000">
                  <a:srgbClr val="D1C39F"/>
                </a:gs>
              </a:gsLst>
              <a:path path="rect">
                <a:fillToRect l="50000" t="50000" r="50000" b="50000"/>
              </a:path>
            </a:gra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4583" name="Text Box 10">
              <a:extLst>
                <a:ext uri="{FF2B5EF4-FFF2-40B4-BE49-F238E27FC236}">
                  <a16:creationId xmlns:a16="http://schemas.microsoft.com/office/drawing/2014/main" id="{17B83000-EC95-4E48-B70D-8928F7F5E82B}"/>
                </a:ext>
              </a:extLst>
            </p:cNvPr>
            <p:cNvSpPr txBox="1">
              <a:spLocks noChangeArrowheads="1"/>
            </p:cNvSpPr>
            <p:nvPr/>
          </p:nvSpPr>
          <p:spPr bwMode="auto">
            <a:xfrm>
              <a:off x="612" y="754"/>
              <a:ext cx="4672" cy="3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Char char="Ø"/>
              </a:pPr>
              <a:r>
                <a:rPr lang="ru-RU" altLang="ru-RU">
                  <a:latin typeface="Comic Sans MS" panose="030F0702030302020204" pitchFamily="66" charset="0"/>
                </a:rPr>
                <a:t>учащиеся старше 8 лет могут создавать общественные объединения (кроме объединений, создаваемых политическими партиями и религиозными организациями) и администрация образовательного учреждения не вправе препятствовать их созданию;</a:t>
              </a:r>
            </a:p>
            <a:p>
              <a:pPr eaLnBrk="1" hangingPunct="1">
                <a:spcBef>
                  <a:spcPct val="50000"/>
                </a:spcBef>
                <a:buFont typeface="Wingdings" panose="05000000000000000000" pitchFamily="2" charset="2"/>
                <a:buChar char="Ø"/>
              </a:pPr>
              <a:r>
                <a:rPr lang="ru-RU" altLang="ru-RU">
                  <a:latin typeface="Comic Sans MS" panose="030F0702030302020204" pitchFamily="66" charset="0"/>
                </a:rPr>
                <a:t>учащиеся образовательных учреждений, за исключением дошкольных учреждений и учреждений начального общего образования, имеют право самостоятельно или через своих выборных представителей ходатайствовать перед администрацией о проведении с участием выборных представителей учащихся дисциплинарного расследования деятельности работников образовательных учреждений, нарушающих и ущемляющих права ребенка;</a:t>
              </a:r>
            </a:p>
            <a:p>
              <a:pPr eaLnBrk="1" hangingPunct="1">
                <a:spcBef>
                  <a:spcPct val="50000"/>
                </a:spcBef>
                <a:buFont typeface="Wingdings" panose="05000000000000000000" pitchFamily="2" charset="2"/>
                <a:buChar char="Ø"/>
              </a:pPr>
              <a:r>
                <a:rPr lang="ru-RU" altLang="ru-RU">
                  <a:latin typeface="Comic Sans MS" panose="030F0702030302020204" pitchFamily="66" charset="0"/>
                </a:rPr>
                <a:t> в случае несогласия учащихся с решением администрации образовательного учреждения, они вправе через своих выборных представителей обратиться за содействием и помощью в уполномоченные государственные органы;</a:t>
              </a:r>
            </a:p>
          </p:txBody>
        </p:sp>
      </p:grpSp>
      <p:sp>
        <p:nvSpPr>
          <p:cNvPr id="24579" name="Rectangle 2">
            <a:extLst>
              <a:ext uri="{FF2B5EF4-FFF2-40B4-BE49-F238E27FC236}">
                <a16:creationId xmlns:a16="http://schemas.microsoft.com/office/drawing/2014/main" id="{A584B53A-7C43-41FF-90D5-AB45EF2A80DC}"/>
              </a:ext>
            </a:extLst>
          </p:cNvPr>
          <p:cNvSpPr>
            <a:spLocks noChangeArrowheads="1"/>
          </p:cNvSpPr>
          <p:nvPr/>
        </p:nvSpPr>
        <p:spPr bwMode="auto">
          <a:xfrm>
            <a:off x="2268538" y="115888"/>
            <a:ext cx="5616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altLang="ru-RU" sz="2400">
                <a:solidFill>
                  <a:srgbClr val="FFFF00"/>
                </a:solidFill>
                <a:latin typeface="Comic Sans MS" panose="030F0702030302020204" pitchFamily="66" charset="0"/>
              </a:rPr>
              <a:t>Права и свободы обучающихся  </a:t>
            </a:r>
          </a:p>
        </p:txBody>
      </p:sp>
      <p:pic>
        <p:nvPicPr>
          <p:cNvPr id="24580" name="Picture 7" descr="RADNG">
            <a:extLst>
              <a:ext uri="{FF2B5EF4-FFF2-40B4-BE49-F238E27FC236}">
                <a16:creationId xmlns:a16="http://schemas.microsoft.com/office/drawing/2014/main" id="{CB98E569-4BAB-452D-9C90-D7A8415D3435}"/>
              </a:ext>
            </a:extLst>
          </p:cNvPr>
          <p:cNvPicPr>
            <a:picLocks noGrp="1"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bwMode="auto">
          <a:xfrm>
            <a:off x="8193088" y="0"/>
            <a:ext cx="950912" cy="1600200"/>
          </a:xfrm>
        </p:spPr>
      </p:pic>
      <p:pic>
        <p:nvPicPr>
          <p:cNvPr id="24581" name="Picture 9" descr="RADNG">
            <a:extLst>
              <a:ext uri="{FF2B5EF4-FFF2-40B4-BE49-F238E27FC236}">
                <a16:creationId xmlns:a16="http://schemas.microsoft.com/office/drawing/2014/main" id="{053624B5-2954-4015-8C84-6377B32AE1B6}"/>
              </a:ext>
            </a:extLst>
          </p:cNvPr>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flipH="1">
            <a:off x="0" y="0"/>
            <a:ext cx="968375" cy="1628775"/>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rgbClr val="3366FF"/>
            </a:gs>
            <a:gs pos="25000">
              <a:srgbClr val="01A78F"/>
            </a:gs>
            <a:gs pos="50000">
              <a:srgbClr val="FFFF00"/>
            </a:gs>
            <a:gs pos="75000">
              <a:srgbClr val="FF6633"/>
            </a:gs>
            <a:gs pos="100000">
              <a:srgbClr val="FF3399"/>
            </a:gs>
          </a:gsLst>
          <a:lin ang="5400000" scaled="1"/>
        </a:gradFill>
        <a:effectLst/>
      </p:bgPr>
    </p:bg>
    <p:spTree>
      <p:nvGrpSpPr>
        <p:cNvPr id="1" name=""/>
        <p:cNvGrpSpPr/>
        <p:nvPr/>
      </p:nvGrpSpPr>
      <p:grpSpPr>
        <a:xfrm>
          <a:off x="0" y="0"/>
          <a:ext cx="0" cy="0"/>
          <a:chOff x="0" y="0"/>
          <a:chExt cx="0" cy="0"/>
        </a:xfrm>
      </p:grpSpPr>
      <p:grpSp>
        <p:nvGrpSpPr>
          <p:cNvPr id="25602" name="Group 11">
            <a:extLst>
              <a:ext uri="{FF2B5EF4-FFF2-40B4-BE49-F238E27FC236}">
                <a16:creationId xmlns:a16="http://schemas.microsoft.com/office/drawing/2014/main" id="{C209C121-028E-48C6-B01A-2152A876706C}"/>
              </a:ext>
            </a:extLst>
          </p:cNvPr>
          <p:cNvGrpSpPr>
            <a:grpSpLocks/>
          </p:cNvGrpSpPr>
          <p:nvPr/>
        </p:nvGrpSpPr>
        <p:grpSpPr bwMode="auto">
          <a:xfrm>
            <a:off x="395288" y="908050"/>
            <a:ext cx="8281987" cy="5507038"/>
            <a:chOff x="249" y="572"/>
            <a:chExt cx="5217" cy="3469"/>
          </a:xfrm>
        </p:grpSpPr>
        <p:sp>
          <p:nvSpPr>
            <p:cNvPr id="25606" name="AutoShape 3">
              <a:extLst>
                <a:ext uri="{FF2B5EF4-FFF2-40B4-BE49-F238E27FC236}">
                  <a16:creationId xmlns:a16="http://schemas.microsoft.com/office/drawing/2014/main" id="{79C8A419-8DDD-4749-AD58-CA132BBD9A13}"/>
                </a:ext>
              </a:extLst>
            </p:cNvPr>
            <p:cNvSpPr>
              <a:spLocks noChangeArrowheads="1"/>
            </p:cNvSpPr>
            <p:nvPr/>
          </p:nvSpPr>
          <p:spPr bwMode="auto">
            <a:xfrm>
              <a:off x="249" y="572"/>
              <a:ext cx="5217" cy="3447"/>
            </a:xfrm>
            <a:prstGeom prst="verticalScroll">
              <a:avLst>
                <a:gd name="adj" fmla="val 5134"/>
              </a:avLst>
            </a:prstGeom>
            <a:gradFill rotWithShape="1">
              <a:gsLst>
                <a:gs pos="0">
                  <a:srgbClr val="FFEFD1"/>
                </a:gs>
                <a:gs pos="64999">
                  <a:srgbClr val="F0EBD5"/>
                </a:gs>
                <a:gs pos="100000">
                  <a:srgbClr val="D1C39F"/>
                </a:gs>
              </a:gsLst>
              <a:path path="rect">
                <a:fillToRect l="50000" t="50000" r="50000" b="50000"/>
              </a:path>
            </a:gra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5607" name="Text Box 10">
              <a:extLst>
                <a:ext uri="{FF2B5EF4-FFF2-40B4-BE49-F238E27FC236}">
                  <a16:creationId xmlns:a16="http://schemas.microsoft.com/office/drawing/2014/main" id="{997F2362-03C3-419D-B751-617FFBE82884}"/>
                </a:ext>
              </a:extLst>
            </p:cNvPr>
            <p:cNvSpPr txBox="1">
              <a:spLocks noChangeArrowheads="1"/>
            </p:cNvSpPr>
            <p:nvPr/>
          </p:nvSpPr>
          <p:spPr bwMode="auto">
            <a:xfrm>
              <a:off x="566" y="754"/>
              <a:ext cx="4763" cy="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Char char="Ø"/>
              </a:pPr>
              <a:r>
                <a:rPr lang="ru-RU" altLang="ru-RU">
                  <a:latin typeface="Comic Sans MS" panose="030F0702030302020204" pitchFamily="66" charset="0"/>
                </a:rPr>
                <a:t>учащиеся могут проводить во внеучебное время собрания и митинги по вопросам защиты своих нарушенных прав. Условия проведения таких митингов и собраний устанавливаются Уставом образовательного учреждения и администрация не может препятствовать в их проведении, если они соответствуют установленным правилам, отвечают требованиям соблюдения общественного порядка, не препятствуют образовательному и воспитательному процессам;</a:t>
              </a:r>
            </a:p>
            <a:p>
              <a:pPr eaLnBrk="1" hangingPunct="1">
                <a:spcBef>
                  <a:spcPct val="50000"/>
                </a:spcBef>
                <a:buFont typeface="Wingdings" panose="05000000000000000000" pitchFamily="2" charset="2"/>
                <a:buChar char="Ø"/>
              </a:pPr>
              <a:r>
                <a:rPr lang="ru-RU" altLang="ru-RU">
                  <a:latin typeface="Comic Sans MS" panose="030F0702030302020204" pitchFamily="66" charset="0"/>
                </a:rPr>
                <a:t>учащиеся имеют право на информацию, касающуюся их прав и законных интересов, в целях реализации этого права в образовательном учреждении в местах доступных для детей и родителей (законных представителей), должны вывешиваться тексты Уставов, правил внутреннего распорядка, списки органов государственной власти, органов местного самоуправления и их должностных лиц (с указанием способов связи с ними), осуществляющих контроль и надзор за соблюдением, обеспечением и защитой прав ребенка.</a:t>
              </a:r>
            </a:p>
            <a:p>
              <a:pPr algn="r" eaLnBrk="1" hangingPunct="1">
                <a:spcBef>
                  <a:spcPct val="50000"/>
                </a:spcBef>
              </a:pPr>
              <a:r>
                <a:rPr lang="ru-RU" altLang="ru-RU" sz="1400"/>
                <a:t>Ст.9 ФЗ «Об основных гарантиях прав ребенка в Российской Федерации»</a:t>
              </a:r>
              <a:endParaRPr lang="ru-RU" altLang="ru-RU">
                <a:latin typeface="Comic Sans MS" panose="030F0702030302020204" pitchFamily="66" charset="0"/>
              </a:endParaRPr>
            </a:p>
          </p:txBody>
        </p:sp>
      </p:grpSp>
      <p:sp>
        <p:nvSpPr>
          <p:cNvPr id="25603" name="Rectangle 5">
            <a:extLst>
              <a:ext uri="{FF2B5EF4-FFF2-40B4-BE49-F238E27FC236}">
                <a16:creationId xmlns:a16="http://schemas.microsoft.com/office/drawing/2014/main" id="{421C239E-1065-426C-B388-178A6FDC2E02}"/>
              </a:ext>
            </a:extLst>
          </p:cNvPr>
          <p:cNvSpPr>
            <a:spLocks noChangeArrowheads="1"/>
          </p:cNvSpPr>
          <p:nvPr/>
        </p:nvSpPr>
        <p:spPr bwMode="auto">
          <a:xfrm>
            <a:off x="2268538" y="115888"/>
            <a:ext cx="5616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altLang="ru-RU" sz="2400">
                <a:solidFill>
                  <a:srgbClr val="FFFF00"/>
                </a:solidFill>
                <a:latin typeface="Comic Sans MS" panose="030F0702030302020204" pitchFamily="66" charset="0"/>
              </a:rPr>
              <a:t>Права и свободы обучающихся  </a:t>
            </a:r>
          </a:p>
        </p:txBody>
      </p:sp>
      <p:pic>
        <p:nvPicPr>
          <p:cNvPr id="25604" name="Picture 7" descr="RADNG">
            <a:extLst>
              <a:ext uri="{FF2B5EF4-FFF2-40B4-BE49-F238E27FC236}">
                <a16:creationId xmlns:a16="http://schemas.microsoft.com/office/drawing/2014/main" id="{430BC998-3510-4DA7-B975-4D17D012B451}"/>
              </a:ext>
            </a:extLst>
          </p:cNvPr>
          <p:cNvPicPr>
            <a:picLocks noGrp="1"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bwMode="auto">
          <a:xfrm>
            <a:off x="8193088" y="0"/>
            <a:ext cx="950912" cy="1600200"/>
          </a:xfrm>
        </p:spPr>
      </p:pic>
      <p:pic>
        <p:nvPicPr>
          <p:cNvPr id="25605" name="Picture 9" descr="RADNG">
            <a:extLst>
              <a:ext uri="{FF2B5EF4-FFF2-40B4-BE49-F238E27FC236}">
                <a16:creationId xmlns:a16="http://schemas.microsoft.com/office/drawing/2014/main" id="{AFCE895F-5DCB-4AB5-9320-9306EBD50774}"/>
              </a:ext>
            </a:extLst>
          </p:cNvPr>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flipH="1">
            <a:off x="0" y="0"/>
            <a:ext cx="968375" cy="1628775"/>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BEAC7"/>
            </a:gs>
            <a:gs pos="17999">
              <a:srgbClr val="FEE7F2"/>
            </a:gs>
            <a:gs pos="36000">
              <a:srgbClr val="FAC77D"/>
            </a:gs>
            <a:gs pos="61000">
              <a:srgbClr val="FBA97D"/>
            </a:gs>
            <a:gs pos="82001">
              <a:srgbClr val="FBD49C"/>
            </a:gs>
            <a:gs pos="100000">
              <a:srgbClr val="FEE7F2"/>
            </a:gs>
          </a:gsLst>
          <a:lin ang="5400000" scaled="1"/>
        </a:gra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34D87FC8-1C46-43DA-9671-614F0EF2158E}"/>
              </a:ext>
            </a:extLst>
          </p:cNvPr>
          <p:cNvSpPr>
            <a:spLocks noGrp="1" noChangeArrowheads="1"/>
          </p:cNvSpPr>
          <p:nvPr>
            <p:ph type="title"/>
          </p:nvPr>
        </p:nvSpPr>
        <p:spPr>
          <a:xfrm>
            <a:off x="2071688" y="142875"/>
            <a:ext cx="5761037" cy="863600"/>
          </a:xfrm>
        </p:spPr>
        <p:txBody>
          <a:bodyPr/>
          <a:lstStyle/>
          <a:p>
            <a:pPr eaLnBrk="1" fontAlgn="auto" hangingPunct="1">
              <a:spcAft>
                <a:spcPts val="0"/>
              </a:spcAft>
              <a:defRPr/>
            </a:pPr>
            <a:r>
              <a:rPr lang="ru-RU" sz="2800" b="1" dirty="0">
                <a:solidFill>
                  <a:srgbClr val="0000CC"/>
                </a:solidFill>
                <a:latin typeface="Comic Sans MS" pitchFamily="66" charset="0"/>
              </a:rPr>
              <a:t>Обязанности обучающихся  </a:t>
            </a:r>
          </a:p>
        </p:txBody>
      </p:sp>
      <p:pic>
        <p:nvPicPr>
          <p:cNvPr id="15365" name="Picture 5" descr="RADNG">
            <a:extLst>
              <a:ext uri="{FF2B5EF4-FFF2-40B4-BE49-F238E27FC236}">
                <a16:creationId xmlns:a16="http://schemas.microsoft.com/office/drawing/2014/main" id="{A680752C-2531-47DA-9E9B-903E7FFC76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414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9" name="Text Box 9">
            <a:extLst>
              <a:ext uri="{FF2B5EF4-FFF2-40B4-BE49-F238E27FC236}">
                <a16:creationId xmlns:a16="http://schemas.microsoft.com/office/drawing/2014/main" id="{DDFB614F-AE42-4764-B8BD-1498E756B82E}"/>
              </a:ext>
            </a:extLst>
          </p:cNvPr>
          <p:cNvSpPr txBox="1">
            <a:spLocks noChangeArrowheads="1"/>
          </p:cNvSpPr>
          <p:nvPr/>
        </p:nvSpPr>
        <p:spPr bwMode="auto">
          <a:xfrm>
            <a:off x="611188" y="1844675"/>
            <a:ext cx="8532812" cy="437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15000"/>
              </a:lnSpc>
              <a:spcBef>
                <a:spcPct val="50000"/>
              </a:spcBef>
              <a:buFont typeface="Wingdings" panose="05000000000000000000" pitchFamily="2" charset="2"/>
              <a:buChar char="v"/>
            </a:pPr>
            <a:r>
              <a:rPr lang="ru-RU" altLang="ru-RU" sz="2400">
                <a:latin typeface="Comic Sans MS" panose="030F0702030302020204" pitchFamily="66" charset="0"/>
              </a:rPr>
              <a:t>получить основное общее образование;</a:t>
            </a:r>
          </a:p>
          <a:p>
            <a:pPr eaLnBrk="1" hangingPunct="1">
              <a:lnSpc>
                <a:spcPct val="115000"/>
              </a:lnSpc>
              <a:spcBef>
                <a:spcPct val="50000"/>
              </a:spcBef>
              <a:buFont typeface="Wingdings" panose="05000000000000000000" pitchFamily="2" charset="2"/>
              <a:buChar char="v"/>
            </a:pPr>
            <a:r>
              <a:rPr lang="ru-RU" altLang="ru-RU" sz="2400">
                <a:latin typeface="Comic Sans MS" panose="030F0702030302020204" pitchFamily="66" charset="0"/>
              </a:rPr>
              <a:t>уважать честь и достоинство других обучающихся      и работников образовательного учреждения;</a:t>
            </a:r>
          </a:p>
          <a:p>
            <a:pPr eaLnBrk="1" hangingPunct="1">
              <a:lnSpc>
                <a:spcPct val="115000"/>
              </a:lnSpc>
              <a:spcBef>
                <a:spcPct val="50000"/>
              </a:spcBef>
              <a:buFont typeface="Wingdings" panose="05000000000000000000" pitchFamily="2" charset="2"/>
              <a:buChar char="v"/>
            </a:pPr>
            <a:r>
              <a:rPr lang="ru-RU" altLang="ru-RU" sz="2400">
                <a:latin typeface="Comic Sans MS" panose="030F0702030302020204" pitchFamily="66" charset="0"/>
              </a:rPr>
              <a:t>соблюдать Устав общеобразовательного учреждения;</a:t>
            </a:r>
          </a:p>
          <a:p>
            <a:pPr eaLnBrk="1" hangingPunct="1">
              <a:lnSpc>
                <a:spcPct val="115000"/>
              </a:lnSpc>
              <a:spcBef>
                <a:spcPct val="50000"/>
              </a:spcBef>
              <a:buFont typeface="Wingdings" panose="05000000000000000000" pitchFamily="2" charset="2"/>
              <a:buChar char="v"/>
            </a:pPr>
            <a:r>
              <a:rPr lang="ru-RU" altLang="ru-RU" sz="2400">
                <a:latin typeface="Comic Sans MS" panose="030F0702030302020204" pitchFamily="66" charset="0"/>
              </a:rPr>
              <a:t>добросовестно учиться;</a:t>
            </a:r>
          </a:p>
          <a:p>
            <a:pPr eaLnBrk="1" hangingPunct="1">
              <a:lnSpc>
                <a:spcPct val="115000"/>
              </a:lnSpc>
              <a:spcBef>
                <a:spcPct val="50000"/>
              </a:spcBef>
              <a:buFont typeface="Wingdings" panose="05000000000000000000" pitchFamily="2" charset="2"/>
              <a:buChar char="v"/>
            </a:pPr>
            <a:r>
              <a:rPr lang="ru-RU" altLang="ru-RU" sz="2400">
                <a:latin typeface="Comic Sans MS" panose="030F0702030302020204" pitchFamily="66" charset="0"/>
              </a:rPr>
              <a:t>бережно относиться к имуществу школы;</a:t>
            </a:r>
          </a:p>
          <a:p>
            <a:pPr eaLnBrk="1" hangingPunct="1">
              <a:lnSpc>
                <a:spcPct val="115000"/>
              </a:lnSpc>
              <a:spcBef>
                <a:spcPct val="50000"/>
              </a:spcBef>
              <a:buFont typeface="Wingdings" panose="05000000000000000000" pitchFamily="2" charset="2"/>
              <a:buChar char="v"/>
            </a:pPr>
            <a:r>
              <a:rPr lang="ru-RU" altLang="ru-RU" sz="2400">
                <a:latin typeface="Comic Sans MS" panose="030F0702030302020204" pitchFamily="66" charset="0"/>
              </a:rPr>
              <a:t>выполнять требования работников школы                  по соблюдению правил внутреннего распорядка.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5365"/>
                                        </p:tgtEl>
                                        <p:attrNameLst>
                                          <p:attrName>style.visibility</p:attrName>
                                        </p:attrNameLst>
                                      </p:cBhvr>
                                      <p:to>
                                        <p:strVal val="visible"/>
                                      </p:to>
                                    </p:set>
                                    <p:animEffect transition="in" filter="wipe(left)">
                                      <p:cBhvr>
                                        <p:cTn id="7" dur="2000"/>
                                        <p:tgtEl>
                                          <p:spTgt spid="15365"/>
                                        </p:tgtEl>
                                      </p:cBhvr>
                                    </p:animEffect>
                                  </p:childTnLst>
                                </p:cTn>
                              </p:par>
                            </p:childTnLst>
                          </p:cTn>
                        </p:par>
                        <p:par>
                          <p:cTn id="8" fill="hold" nodeType="afterGroup">
                            <p:stCondLst>
                              <p:cond delay="2000"/>
                            </p:stCondLst>
                            <p:childTnLst>
                              <p:par>
                                <p:cTn id="9" presetID="22" presetClass="entr" presetSubtype="1" fill="hold" grpId="0" nodeType="afterEffect">
                                  <p:stCondLst>
                                    <p:cond delay="2000"/>
                                  </p:stCondLst>
                                  <p:childTnLst>
                                    <p:set>
                                      <p:cBhvr>
                                        <p:cTn id="10" dur="1" fill="hold">
                                          <p:stCondLst>
                                            <p:cond delay="0"/>
                                          </p:stCondLst>
                                        </p:cTn>
                                        <p:tgtEl>
                                          <p:spTgt spid="15369"/>
                                        </p:tgtEl>
                                        <p:attrNameLst>
                                          <p:attrName>style.visibility</p:attrName>
                                        </p:attrNameLst>
                                      </p:cBhvr>
                                      <p:to>
                                        <p:strVal val="visible"/>
                                      </p:to>
                                    </p:set>
                                    <p:animEffect transition="in" filter="wipe(up)">
                                      <p:cBhvr>
                                        <p:cTn id="11" dur="2000"/>
                                        <p:tgtEl>
                                          <p:spTgt spid="153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9"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rgbClr val="156B13"/>
            </a:gs>
            <a:gs pos="50000">
              <a:srgbClr val="9CB86E"/>
            </a:gs>
            <a:gs pos="100000">
              <a:srgbClr val="DDEBCF"/>
            </a:gs>
          </a:gsLst>
          <a:lin ang="5400000" scaled="1"/>
        </a:gradFill>
        <a:effectLst/>
      </p:bgPr>
    </p:bg>
    <p:spTree>
      <p:nvGrpSpPr>
        <p:cNvPr id="1" name=""/>
        <p:cNvGrpSpPr/>
        <p:nvPr/>
      </p:nvGrpSpPr>
      <p:grpSpPr>
        <a:xfrm>
          <a:off x="0" y="0"/>
          <a:ext cx="0" cy="0"/>
          <a:chOff x="0" y="0"/>
          <a:chExt cx="0" cy="0"/>
        </a:xfrm>
      </p:grpSpPr>
      <p:sp>
        <p:nvSpPr>
          <p:cNvPr id="16390" name="Text Box 6">
            <a:extLst>
              <a:ext uri="{FF2B5EF4-FFF2-40B4-BE49-F238E27FC236}">
                <a16:creationId xmlns:a16="http://schemas.microsoft.com/office/drawing/2014/main" id="{C1DDA839-BB48-4187-B912-C532C25ADEE6}"/>
              </a:ext>
            </a:extLst>
          </p:cNvPr>
          <p:cNvSpPr txBox="1">
            <a:spLocks noChangeArrowheads="1"/>
          </p:cNvSpPr>
          <p:nvPr/>
        </p:nvSpPr>
        <p:spPr bwMode="auto">
          <a:xfrm>
            <a:off x="3059113" y="260350"/>
            <a:ext cx="5688012" cy="1187450"/>
          </a:xfrm>
          <a:prstGeom prst="rect">
            <a:avLst/>
          </a:prstGeom>
          <a:solidFill>
            <a:srgbClr val="CCFF99"/>
          </a:solidFill>
          <a:ln w="9525">
            <a:noFill/>
            <a:miter lim="800000"/>
            <a:headEnd/>
            <a:tailEnd/>
          </a:ln>
          <a:effectLst>
            <a:outerShdw dist="53882" dir="2700000" algn="ctr" rotWithShape="0">
              <a:schemeClr val="tx1"/>
            </a:outerShdw>
          </a:effectLst>
        </p:spPr>
        <p:txBody>
          <a:bodyPr>
            <a:spAutoFit/>
          </a:bodyPr>
          <a:lstStyle/>
          <a:p>
            <a:pPr algn="ctr">
              <a:spcBef>
                <a:spcPct val="50000"/>
              </a:spcBef>
              <a:defRPr/>
            </a:pPr>
            <a:r>
              <a:rPr lang="ru-RU" sz="2400">
                <a:latin typeface="Arial" charset="0"/>
              </a:rPr>
              <a:t>Можно ли исключить из школы ученика, не получившего основного общего образования?</a:t>
            </a:r>
          </a:p>
        </p:txBody>
      </p:sp>
      <p:grpSp>
        <p:nvGrpSpPr>
          <p:cNvPr id="27651" name="Group 10">
            <a:extLst>
              <a:ext uri="{FF2B5EF4-FFF2-40B4-BE49-F238E27FC236}">
                <a16:creationId xmlns:a16="http://schemas.microsoft.com/office/drawing/2014/main" id="{B857EDC9-3E7E-47DA-85EB-6A58BD88992E}"/>
              </a:ext>
            </a:extLst>
          </p:cNvPr>
          <p:cNvGrpSpPr>
            <a:grpSpLocks/>
          </p:cNvGrpSpPr>
          <p:nvPr/>
        </p:nvGrpSpPr>
        <p:grpSpPr bwMode="auto">
          <a:xfrm>
            <a:off x="250825" y="0"/>
            <a:ext cx="1220788" cy="1454150"/>
            <a:chOff x="665" y="0"/>
            <a:chExt cx="769" cy="916"/>
          </a:xfrm>
        </p:grpSpPr>
        <p:sp>
          <p:nvSpPr>
            <p:cNvPr id="16393" name="Documents">
              <a:extLst>
                <a:ext uri="{FF2B5EF4-FFF2-40B4-BE49-F238E27FC236}">
                  <a16:creationId xmlns:a16="http://schemas.microsoft.com/office/drawing/2014/main" id="{5634BA8D-CE46-4533-A777-668DA1664C75}"/>
                </a:ext>
              </a:extLst>
            </p:cNvPr>
            <p:cNvSpPr>
              <a:spLocks noEditPoints="1" noChangeArrowheads="1"/>
            </p:cNvSpPr>
            <p:nvPr/>
          </p:nvSpPr>
          <p:spPr bwMode="auto">
            <a:xfrm rot="-2480753">
              <a:off x="665" y="153"/>
              <a:ext cx="616" cy="763"/>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defRPr/>
              </a:pPr>
              <a:endParaRPr lang="ru-RU">
                <a:latin typeface="Arial" charset="0"/>
              </a:endParaRPr>
            </a:p>
          </p:txBody>
        </p:sp>
        <p:pic>
          <p:nvPicPr>
            <p:cNvPr id="27654" name="Picture 8">
              <a:extLst>
                <a:ext uri="{FF2B5EF4-FFF2-40B4-BE49-F238E27FC236}">
                  <a16:creationId xmlns:a16="http://schemas.microsoft.com/office/drawing/2014/main" id="{D067D635-AE05-4434-B7B8-68BFCD3DD0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662408">
              <a:off x="1247" y="0"/>
              <a:ext cx="187" cy="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395" name="Text Box 11">
            <a:extLst>
              <a:ext uri="{FF2B5EF4-FFF2-40B4-BE49-F238E27FC236}">
                <a16:creationId xmlns:a16="http://schemas.microsoft.com/office/drawing/2014/main" id="{E15E31AF-6170-44A2-BCCE-AE8B971507AB}"/>
              </a:ext>
            </a:extLst>
          </p:cNvPr>
          <p:cNvSpPr txBox="1">
            <a:spLocks noChangeArrowheads="1"/>
          </p:cNvSpPr>
          <p:nvPr/>
        </p:nvSpPr>
        <p:spPr bwMode="auto">
          <a:xfrm>
            <a:off x="433388" y="1905000"/>
            <a:ext cx="8459787" cy="3935413"/>
          </a:xfrm>
          <a:prstGeom prst="rect">
            <a:avLst/>
          </a:prstGeom>
          <a:solidFill>
            <a:srgbClr val="FFFFCC"/>
          </a:solidFill>
          <a:ln w="9525">
            <a:noFill/>
            <a:miter lim="800000"/>
            <a:headEnd/>
            <a:tailEnd/>
          </a:ln>
          <a:effectLst>
            <a:outerShdw dist="53882" dir="2700000" algn="ctr" rotWithShape="0">
              <a:schemeClr val="tx1"/>
            </a:outerShdw>
          </a:effectLst>
        </p:spPr>
        <p:txBody>
          <a:bodyPr>
            <a:spAutoFit/>
          </a:bodyPr>
          <a:lstStyle/>
          <a:p>
            <a:pPr algn="ctr">
              <a:lnSpc>
                <a:spcPct val="125000"/>
              </a:lnSpc>
              <a:spcBef>
                <a:spcPct val="50000"/>
              </a:spcBef>
              <a:defRPr/>
            </a:pPr>
            <a:r>
              <a:rPr lang="ru-RU">
                <a:latin typeface="Arial" charset="0"/>
              </a:rPr>
              <a:t>Да, можно. Если ученик достиг возраста 15 лет и только по основаниям, предусмотренным ст.19 ФЗ «Об образовании»:</a:t>
            </a:r>
          </a:p>
          <a:p>
            <a:pPr algn="ctr">
              <a:lnSpc>
                <a:spcPct val="125000"/>
              </a:lnSpc>
              <a:spcBef>
                <a:spcPct val="50000"/>
              </a:spcBef>
              <a:defRPr/>
            </a:pPr>
            <a:r>
              <a:rPr lang="ru-RU">
                <a:latin typeface="Arial" charset="0"/>
              </a:rPr>
              <a:t>1) за совершение противоправных действий;</a:t>
            </a:r>
          </a:p>
          <a:p>
            <a:pPr algn="ctr">
              <a:lnSpc>
                <a:spcPct val="125000"/>
              </a:lnSpc>
              <a:spcBef>
                <a:spcPct val="50000"/>
              </a:spcBef>
              <a:defRPr/>
            </a:pPr>
            <a:r>
              <a:rPr lang="ru-RU">
                <a:latin typeface="Arial" charset="0"/>
              </a:rPr>
              <a:t>2) за грубые и неоднократные нарушения устава школы.</a:t>
            </a:r>
          </a:p>
          <a:p>
            <a:pPr>
              <a:lnSpc>
                <a:spcPct val="125000"/>
              </a:lnSpc>
              <a:spcBef>
                <a:spcPct val="50000"/>
              </a:spcBef>
              <a:defRPr/>
            </a:pPr>
            <a:r>
              <a:rPr lang="ru-RU">
                <a:latin typeface="Arial" charset="0"/>
              </a:rPr>
              <a:t>При этом в уставе школы должен содержаться исчерпывающий перечень нарушений, признающихся в данном образовательном учреждении грубыми, а под неоднократностью следует понимать совершение учеником двух и более нарушений. Все нарушения, признаваемые грубыми, должны быть установлены, зафиксированы, приказом учащийся совершивший их должен быть привлечен к дисциплинарной ответственности.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6390"/>
                                        </p:tgtEl>
                                        <p:attrNameLst>
                                          <p:attrName>style.visibility</p:attrName>
                                        </p:attrNameLst>
                                      </p:cBhvr>
                                      <p:to>
                                        <p:strVal val="visible"/>
                                      </p:to>
                                    </p:set>
                                    <p:anim calcmode="lin" valueType="num">
                                      <p:cBhvr>
                                        <p:cTn id="7" dur="2000" fill="hold"/>
                                        <p:tgtEl>
                                          <p:spTgt spid="16390"/>
                                        </p:tgtEl>
                                        <p:attrNameLst>
                                          <p:attrName>ppt_w</p:attrName>
                                        </p:attrNameLst>
                                      </p:cBhvr>
                                      <p:tavLst>
                                        <p:tav tm="0">
                                          <p:val>
                                            <p:fltVal val="0"/>
                                          </p:val>
                                        </p:tav>
                                        <p:tav tm="100000">
                                          <p:val>
                                            <p:strVal val="#ppt_w"/>
                                          </p:val>
                                        </p:tav>
                                      </p:tavLst>
                                    </p:anim>
                                    <p:anim calcmode="lin" valueType="num">
                                      <p:cBhvr>
                                        <p:cTn id="8" dur="2000" fill="hold"/>
                                        <p:tgtEl>
                                          <p:spTgt spid="16390"/>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2000"/>
                            </p:stCondLst>
                            <p:childTnLst>
                              <p:par>
                                <p:cTn id="10" presetID="22" presetClass="entr" presetSubtype="1" fill="hold" grpId="0" nodeType="afterEffect">
                                  <p:stCondLst>
                                    <p:cond delay="2000"/>
                                  </p:stCondLst>
                                  <p:childTnLst>
                                    <p:set>
                                      <p:cBhvr>
                                        <p:cTn id="11" dur="1" fill="hold">
                                          <p:stCondLst>
                                            <p:cond delay="0"/>
                                          </p:stCondLst>
                                        </p:cTn>
                                        <p:tgtEl>
                                          <p:spTgt spid="16395"/>
                                        </p:tgtEl>
                                        <p:attrNameLst>
                                          <p:attrName>style.visibility</p:attrName>
                                        </p:attrNameLst>
                                      </p:cBhvr>
                                      <p:to>
                                        <p:strVal val="visible"/>
                                      </p:to>
                                    </p:set>
                                    <p:animEffect transition="in" filter="wipe(up)">
                                      <p:cBhvr>
                                        <p:cTn id="12" dur="2000"/>
                                        <p:tgtEl>
                                          <p:spTgt spid="163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0" grpId="0" animBg="1"/>
      <p:bldP spid="1639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rgbClr val="156B13"/>
            </a:gs>
            <a:gs pos="50000">
              <a:srgbClr val="9CB86E"/>
            </a:gs>
            <a:gs pos="100000">
              <a:srgbClr val="DDEBCF"/>
            </a:gs>
          </a:gsLst>
          <a:lin ang="5400000" scaled="1"/>
        </a:gradFill>
        <a:effectLst/>
      </p:bgPr>
    </p:bg>
    <p:spTree>
      <p:nvGrpSpPr>
        <p:cNvPr id="1" name=""/>
        <p:cNvGrpSpPr/>
        <p:nvPr/>
      </p:nvGrpSpPr>
      <p:grpSpPr>
        <a:xfrm>
          <a:off x="0" y="0"/>
          <a:ext cx="0" cy="0"/>
          <a:chOff x="0" y="0"/>
          <a:chExt cx="0" cy="0"/>
        </a:xfrm>
      </p:grpSpPr>
      <p:sp>
        <p:nvSpPr>
          <p:cNvPr id="32772" name="Text Box 4">
            <a:extLst>
              <a:ext uri="{FF2B5EF4-FFF2-40B4-BE49-F238E27FC236}">
                <a16:creationId xmlns:a16="http://schemas.microsoft.com/office/drawing/2014/main" id="{08D7104D-CF95-4BB6-A80D-CC8A99C0EF63}"/>
              </a:ext>
            </a:extLst>
          </p:cNvPr>
          <p:cNvSpPr txBox="1">
            <a:spLocks noChangeArrowheads="1"/>
          </p:cNvSpPr>
          <p:nvPr/>
        </p:nvSpPr>
        <p:spPr bwMode="auto">
          <a:xfrm>
            <a:off x="323850" y="1684338"/>
            <a:ext cx="8316913" cy="4859337"/>
          </a:xfrm>
          <a:prstGeom prst="rect">
            <a:avLst/>
          </a:prstGeom>
          <a:solidFill>
            <a:srgbClr val="FFFFCC"/>
          </a:solidFill>
          <a:ln w="9525">
            <a:noFill/>
            <a:miter lim="800000"/>
            <a:headEnd/>
            <a:tailEnd/>
          </a:ln>
          <a:effectLst>
            <a:outerShdw dist="53882" dir="2700000" algn="ctr" rotWithShape="0">
              <a:schemeClr val="tx1"/>
            </a:outerShdw>
          </a:effectLst>
        </p:spPr>
        <p:txBody>
          <a:bodyPr>
            <a:spAutoFit/>
          </a:bodyPr>
          <a:lstStyle/>
          <a:p>
            <a:pPr>
              <a:spcBef>
                <a:spcPct val="50000"/>
              </a:spcBef>
              <a:defRPr/>
            </a:pPr>
            <a:r>
              <a:rPr lang="ru-RU" sz="1600">
                <a:latin typeface="Arial" charset="0"/>
              </a:rPr>
              <a:t>Исключение из образовательного учреждения учащегося допускается как крайняя мера педагогического воздействия при соблюдении необходимой процедуры. Решение об исключении принимается органом управления школой (согласно уставу, например, это может быть Совет школы, Управляющий совет). Решение об исключении детей-сирот и детей, оставшихся без попечения родителей (законных представителей), принимается с согласия органов опеки и попечительства. В трехдневный срок школа обязана проинформировать о принятом решении органы местного самоуправления. Органы местного самоуправления совместно с родителями (законными представителями) в месячный срок должны обеспечить трудоустройство или продолжение обучения в другом образовательном учреждении исключенного ученика. Рассматривает представление органа управления образовательного учреждения об исключении несовершеннолетних, не получивших основного общего образования, из образовательного учреждения и по другим вопросам их обучения в случаях, предусмотренных Законом Российской Федерации «Об образовании» комиссия по делам несовершеннолетних и защите их прав.</a:t>
            </a:r>
          </a:p>
          <a:p>
            <a:pPr>
              <a:spcBef>
                <a:spcPct val="50000"/>
              </a:spcBef>
              <a:defRPr/>
            </a:pPr>
            <a:r>
              <a:rPr lang="ru-RU" sz="1600">
                <a:latin typeface="Arial" charset="0"/>
              </a:rPr>
              <a:t>Ученик, осужденный к условной мере наказания, не может быть исключен из школы на этом основании, поскольку основания для исключения, предусмотренные ст.19 ФЗ «Об образовании», исчерпывающие и не подлежат расширительному толкованию.</a:t>
            </a:r>
          </a:p>
        </p:txBody>
      </p:sp>
      <p:grpSp>
        <p:nvGrpSpPr>
          <p:cNvPr id="28675" name="Group 5">
            <a:extLst>
              <a:ext uri="{FF2B5EF4-FFF2-40B4-BE49-F238E27FC236}">
                <a16:creationId xmlns:a16="http://schemas.microsoft.com/office/drawing/2014/main" id="{193F96C0-2B99-43C9-A071-35137C920BF6}"/>
              </a:ext>
            </a:extLst>
          </p:cNvPr>
          <p:cNvGrpSpPr>
            <a:grpSpLocks/>
          </p:cNvGrpSpPr>
          <p:nvPr/>
        </p:nvGrpSpPr>
        <p:grpSpPr bwMode="auto">
          <a:xfrm>
            <a:off x="250825" y="0"/>
            <a:ext cx="1220788" cy="1454150"/>
            <a:chOff x="665" y="0"/>
            <a:chExt cx="769" cy="916"/>
          </a:xfrm>
        </p:grpSpPr>
        <p:sp>
          <p:nvSpPr>
            <p:cNvPr id="32774" name="Documents">
              <a:extLst>
                <a:ext uri="{FF2B5EF4-FFF2-40B4-BE49-F238E27FC236}">
                  <a16:creationId xmlns:a16="http://schemas.microsoft.com/office/drawing/2014/main" id="{E1A31146-6E93-4580-B51A-85528ECCECB1}"/>
                </a:ext>
              </a:extLst>
            </p:cNvPr>
            <p:cNvSpPr>
              <a:spLocks noEditPoints="1" noChangeArrowheads="1"/>
            </p:cNvSpPr>
            <p:nvPr/>
          </p:nvSpPr>
          <p:spPr bwMode="auto">
            <a:xfrm rot="-2480753">
              <a:off x="665" y="153"/>
              <a:ext cx="616" cy="763"/>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defRPr/>
              </a:pPr>
              <a:endParaRPr lang="ru-RU">
                <a:latin typeface="Arial" charset="0"/>
              </a:endParaRPr>
            </a:p>
          </p:txBody>
        </p:sp>
        <p:pic>
          <p:nvPicPr>
            <p:cNvPr id="28678" name="Picture 7">
              <a:extLst>
                <a:ext uri="{FF2B5EF4-FFF2-40B4-BE49-F238E27FC236}">
                  <a16:creationId xmlns:a16="http://schemas.microsoft.com/office/drawing/2014/main" id="{092012C9-A4D5-4619-A155-2B8CEB0654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662408">
              <a:off x="1247" y="0"/>
              <a:ext cx="187" cy="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2777" name="Text Box 9">
            <a:extLst>
              <a:ext uri="{FF2B5EF4-FFF2-40B4-BE49-F238E27FC236}">
                <a16:creationId xmlns:a16="http://schemas.microsoft.com/office/drawing/2014/main" id="{4AFD8DEE-1FA7-4F7A-8077-EADD7FAD522B}"/>
              </a:ext>
            </a:extLst>
          </p:cNvPr>
          <p:cNvSpPr txBox="1">
            <a:spLocks noChangeArrowheads="1"/>
          </p:cNvSpPr>
          <p:nvPr/>
        </p:nvSpPr>
        <p:spPr bwMode="auto">
          <a:xfrm>
            <a:off x="3059113" y="260350"/>
            <a:ext cx="5688012" cy="1187450"/>
          </a:xfrm>
          <a:prstGeom prst="rect">
            <a:avLst/>
          </a:prstGeom>
          <a:solidFill>
            <a:srgbClr val="CCFF99"/>
          </a:solidFill>
          <a:ln w="9525">
            <a:noFill/>
            <a:miter lim="800000"/>
            <a:headEnd/>
            <a:tailEnd/>
          </a:ln>
          <a:effectLst>
            <a:outerShdw dist="53882" dir="2700000" algn="ctr" rotWithShape="0">
              <a:schemeClr val="tx1"/>
            </a:outerShdw>
          </a:effectLst>
        </p:spPr>
        <p:txBody>
          <a:bodyPr>
            <a:spAutoFit/>
          </a:bodyPr>
          <a:lstStyle/>
          <a:p>
            <a:pPr algn="ctr">
              <a:spcBef>
                <a:spcPct val="50000"/>
              </a:spcBef>
              <a:defRPr/>
            </a:pPr>
            <a:r>
              <a:rPr lang="ru-RU" sz="2400">
                <a:latin typeface="Arial" charset="0"/>
              </a:rPr>
              <a:t>Можно ли исключить из школы ученика, не получившего основного общего образования?</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2772"/>
                                        </p:tgtEl>
                                        <p:attrNameLst>
                                          <p:attrName>style.visibility</p:attrName>
                                        </p:attrNameLst>
                                      </p:cBhvr>
                                      <p:to>
                                        <p:strVal val="visible"/>
                                      </p:to>
                                    </p:set>
                                    <p:animEffect transition="in" filter="wipe(up)">
                                      <p:cBhvr>
                                        <p:cTn id="7" dur="2000"/>
                                        <p:tgtEl>
                                          <p:spTgt spid="32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25144CC3-E3BD-4036-A781-9659F799EFC7}"/>
              </a:ext>
            </a:extLst>
          </p:cNvPr>
          <p:cNvSpPr>
            <a:spLocks noGrp="1" noChangeArrowheads="1"/>
          </p:cNvSpPr>
          <p:nvPr>
            <p:ph type="ctrTitle"/>
          </p:nvPr>
        </p:nvSpPr>
        <p:spPr>
          <a:xfrm>
            <a:off x="179388" y="260350"/>
            <a:ext cx="8785225" cy="2881313"/>
          </a:xfrm>
        </p:spPr>
        <p:txBody>
          <a:bodyPr/>
          <a:lstStyle/>
          <a:p>
            <a:pPr algn="ctr" eaLnBrk="1" fontAlgn="auto" hangingPunct="1">
              <a:spcAft>
                <a:spcPts val="0"/>
              </a:spcAft>
              <a:defRPr/>
            </a:pPr>
            <a:r>
              <a:rPr lang="ru-RU" sz="2800" dirty="0">
                <a:solidFill>
                  <a:schemeClr val="folHlink"/>
                </a:solidFill>
              </a:rPr>
              <a:t>Право человека</a:t>
            </a:r>
            <a:r>
              <a:rPr lang="ru-RU" sz="2800" dirty="0"/>
              <a:t> -  </a:t>
            </a:r>
            <a:r>
              <a:rPr lang="ru-RU" sz="2800" b="0" dirty="0"/>
              <a:t>это охраняемая, </a:t>
            </a:r>
            <a:br>
              <a:rPr lang="ru-RU" sz="2800" b="0" dirty="0"/>
            </a:br>
            <a:r>
              <a:rPr lang="ru-RU" sz="2800" b="0" dirty="0"/>
              <a:t>обеспечиваемая государством,</a:t>
            </a:r>
            <a:r>
              <a:rPr lang="ru-RU" sz="4800" b="0" dirty="0"/>
              <a:t> </a:t>
            </a:r>
            <a:r>
              <a:rPr lang="ru-RU" sz="2800" b="0" dirty="0"/>
              <a:t>узаконенная возможность что – то делать, осуществлять, это то, что соответствует природе человека</a:t>
            </a:r>
            <a:br>
              <a:rPr lang="ru-RU" sz="2800" b="0" dirty="0"/>
            </a:br>
            <a:r>
              <a:rPr lang="ru-RU" sz="2800" b="0" dirty="0"/>
              <a:t> и разрешено законами.</a:t>
            </a:r>
          </a:p>
        </p:txBody>
      </p:sp>
      <p:sp>
        <p:nvSpPr>
          <p:cNvPr id="67587" name="Rectangle 3">
            <a:extLst>
              <a:ext uri="{FF2B5EF4-FFF2-40B4-BE49-F238E27FC236}">
                <a16:creationId xmlns:a16="http://schemas.microsoft.com/office/drawing/2014/main" id="{44306654-C527-4432-91AA-30FBA64F0148}"/>
              </a:ext>
            </a:extLst>
          </p:cNvPr>
          <p:cNvSpPr>
            <a:spLocks noGrp="1" noChangeArrowheads="1"/>
          </p:cNvSpPr>
          <p:nvPr>
            <p:ph type="subTitle" idx="1"/>
          </p:nvPr>
        </p:nvSpPr>
        <p:spPr>
          <a:xfrm>
            <a:off x="323850" y="3429000"/>
            <a:ext cx="8424863" cy="2663825"/>
          </a:xfrm>
        </p:spPr>
        <p:txBody>
          <a:bodyPr/>
          <a:lstStyle/>
          <a:p>
            <a:pPr algn="just" eaLnBrk="1" hangingPunct="1"/>
            <a:r>
              <a:rPr lang="ru-RU" altLang="ru-RU" sz="2800">
                <a:solidFill>
                  <a:schemeClr val="folHlink"/>
                </a:solidFill>
              </a:rPr>
              <a:t>Свобода человека</a:t>
            </a:r>
            <a:r>
              <a:rPr lang="ru-RU" altLang="ru-RU" sz="2800"/>
              <a:t> – это отсутствие каких-  либо ограничений, стеснений в чем – то          (деятельности, поведении). Она нужна, потребна, но не всегда допускается, как мы знаем, властью, государством, законом.</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67586"/>
                                        </p:tgtEl>
                                        <p:attrNameLst>
                                          <p:attrName>style.visibility</p:attrName>
                                        </p:attrNameLst>
                                      </p:cBhvr>
                                      <p:to>
                                        <p:strVal val="visible"/>
                                      </p:to>
                                    </p:set>
                                    <p:anim calcmode="discrete" valueType="clr">
                                      <p:cBhvr override="childStyle">
                                        <p:cTn id="7" dur="100"/>
                                        <p:tgtEl>
                                          <p:spTgt spid="67586"/>
                                        </p:tgtEl>
                                        <p:attrNameLst>
                                          <p:attrName>style.color</p:attrName>
                                        </p:attrNameLst>
                                      </p:cBhvr>
                                      <p:tavLst>
                                        <p:tav tm="0">
                                          <p:val>
                                            <p:clrVal>
                                              <a:schemeClr val="accent2"/>
                                            </p:clrVal>
                                          </p:val>
                                        </p:tav>
                                        <p:tav tm="50000">
                                          <p:val>
                                            <p:clrVal>
                                              <a:schemeClr val="hlink"/>
                                            </p:clrVal>
                                          </p:val>
                                        </p:tav>
                                      </p:tavLst>
                                    </p:anim>
                                    <p:anim calcmode="discrete" valueType="clr">
                                      <p:cBhvr>
                                        <p:cTn id="8" dur="100"/>
                                        <p:tgtEl>
                                          <p:spTgt spid="67586"/>
                                        </p:tgtEl>
                                        <p:attrNameLst>
                                          <p:attrName>fillcolor</p:attrName>
                                        </p:attrNameLst>
                                      </p:cBhvr>
                                      <p:tavLst>
                                        <p:tav tm="0">
                                          <p:val>
                                            <p:clrVal>
                                              <a:schemeClr val="accent2"/>
                                            </p:clrVal>
                                          </p:val>
                                        </p:tav>
                                        <p:tav tm="50000">
                                          <p:val>
                                            <p:clrVal>
                                              <a:schemeClr val="hlink"/>
                                            </p:clrVal>
                                          </p:val>
                                        </p:tav>
                                      </p:tavLst>
                                    </p:anim>
                                    <p:set>
                                      <p:cBhvr>
                                        <p:cTn id="9" dur="100"/>
                                        <p:tgtEl>
                                          <p:spTgt spid="67586"/>
                                        </p:tgtEl>
                                        <p:attrNameLst>
                                          <p:attrName>fill.type</p:attrName>
                                        </p:attrNameLst>
                                      </p:cBhvr>
                                      <p:to>
                                        <p:strVal val="solid"/>
                                      </p:to>
                                    </p:set>
                                  </p:childTnLst>
                                </p:cTn>
                              </p:par>
                            </p:childTnLst>
                          </p:cTn>
                        </p:par>
                        <p:par>
                          <p:cTn id="10" fill="hold" nodeType="afterGroup">
                            <p:stCondLst>
                              <p:cond delay="8000"/>
                            </p:stCondLst>
                            <p:childTnLst>
                              <p:par>
                                <p:cTn id="11" presetID="27" presetClass="entr" presetSubtype="0" fill="hold" grpId="0" nodeType="afterEffect">
                                  <p:stCondLst>
                                    <p:cond delay="0"/>
                                  </p:stCondLst>
                                  <p:iterate type="lt">
                                    <p:tmPct val="50000"/>
                                  </p:iterate>
                                  <p:childTnLst>
                                    <p:set>
                                      <p:cBhvr>
                                        <p:cTn id="12" dur="1" fill="hold">
                                          <p:stCondLst>
                                            <p:cond delay="0"/>
                                          </p:stCondLst>
                                        </p:cTn>
                                        <p:tgtEl>
                                          <p:spTgt spid="67587">
                                            <p:txEl>
                                              <p:pRg st="0" end="0"/>
                                            </p:txEl>
                                          </p:spTgt>
                                        </p:tgtEl>
                                        <p:attrNameLst>
                                          <p:attrName>style.visibility</p:attrName>
                                        </p:attrNameLst>
                                      </p:cBhvr>
                                      <p:to>
                                        <p:strVal val="visible"/>
                                      </p:to>
                                    </p:set>
                                    <p:anim calcmode="discrete" valueType="clr">
                                      <p:cBhvr override="childStyle">
                                        <p:cTn id="13" dur="100"/>
                                        <p:tgtEl>
                                          <p:spTgt spid="6758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100"/>
                                        <p:tgtEl>
                                          <p:spTgt spid="67587">
                                            <p:txEl>
                                              <p:pRg st="0" end="0"/>
                                            </p:txEl>
                                          </p:spTgt>
                                        </p:tgtEl>
                                        <p:attrNameLst>
                                          <p:attrName>fillcolor</p:attrName>
                                        </p:attrNameLst>
                                      </p:cBhvr>
                                      <p:tavLst>
                                        <p:tav tm="0">
                                          <p:val>
                                            <p:clrVal>
                                              <a:schemeClr val="accent2"/>
                                            </p:clrVal>
                                          </p:val>
                                        </p:tav>
                                        <p:tav tm="50000">
                                          <p:val>
                                            <p:clrVal>
                                              <a:schemeClr val="hlink"/>
                                            </p:clrVal>
                                          </p:val>
                                        </p:tav>
                                      </p:tavLst>
                                    </p:anim>
                                    <p:set>
                                      <p:cBhvr>
                                        <p:cTn id="15" dur="100"/>
                                        <p:tgtEl>
                                          <p:spTgt spid="67587">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P spid="6758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5400000" scaled="1"/>
        </a:gradFill>
        <a:effectLst/>
      </p:bgPr>
    </p:bg>
    <p:spTree>
      <p:nvGrpSpPr>
        <p:cNvPr id="1" name=""/>
        <p:cNvGrpSpPr/>
        <p:nvPr/>
      </p:nvGrpSpPr>
      <p:grpSpPr>
        <a:xfrm>
          <a:off x="0" y="0"/>
          <a:ext cx="0" cy="0"/>
          <a:chOff x="0" y="0"/>
          <a:chExt cx="0" cy="0"/>
        </a:xfrm>
      </p:grpSpPr>
      <p:grpSp>
        <p:nvGrpSpPr>
          <p:cNvPr id="29698" name="Group 6">
            <a:extLst>
              <a:ext uri="{FF2B5EF4-FFF2-40B4-BE49-F238E27FC236}">
                <a16:creationId xmlns:a16="http://schemas.microsoft.com/office/drawing/2014/main" id="{9CD6B257-7559-4D6E-AEFE-82C4877DC959}"/>
              </a:ext>
            </a:extLst>
          </p:cNvPr>
          <p:cNvGrpSpPr>
            <a:grpSpLocks/>
          </p:cNvGrpSpPr>
          <p:nvPr/>
        </p:nvGrpSpPr>
        <p:grpSpPr bwMode="auto">
          <a:xfrm>
            <a:off x="250825" y="0"/>
            <a:ext cx="1220788" cy="1454150"/>
            <a:chOff x="665" y="0"/>
            <a:chExt cx="769" cy="916"/>
          </a:xfrm>
        </p:grpSpPr>
        <p:sp>
          <p:nvSpPr>
            <p:cNvPr id="17415" name="Documents">
              <a:extLst>
                <a:ext uri="{FF2B5EF4-FFF2-40B4-BE49-F238E27FC236}">
                  <a16:creationId xmlns:a16="http://schemas.microsoft.com/office/drawing/2014/main" id="{AD58F459-9316-4AA7-A8F2-76DA354DF8F8}"/>
                </a:ext>
              </a:extLst>
            </p:cNvPr>
            <p:cNvSpPr>
              <a:spLocks noEditPoints="1" noChangeArrowheads="1"/>
            </p:cNvSpPr>
            <p:nvPr/>
          </p:nvSpPr>
          <p:spPr bwMode="auto">
            <a:xfrm rot="-2480753">
              <a:off x="665" y="153"/>
              <a:ext cx="616" cy="763"/>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defRPr/>
              </a:pPr>
              <a:endParaRPr lang="ru-RU">
                <a:latin typeface="Arial" charset="0"/>
              </a:endParaRPr>
            </a:p>
          </p:txBody>
        </p:sp>
        <p:pic>
          <p:nvPicPr>
            <p:cNvPr id="29702" name="Picture 8">
              <a:extLst>
                <a:ext uri="{FF2B5EF4-FFF2-40B4-BE49-F238E27FC236}">
                  <a16:creationId xmlns:a16="http://schemas.microsoft.com/office/drawing/2014/main" id="{4A795D97-1214-41AF-BEB9-B46D79485F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662408">
              <a:off x="1247" y="0"/>
              <a:ext cx="187" cy="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418" name="Text Box 10">
            <a:extLst>
              <a:ext uri="{FF2B5EF4-FFF2-40B4-BE49-F238E27FC236}">
                <a16:creationId xmlns:a16="http://schemas.microsoft.com/office/drawing/2014/main" id="{FECA1075-FD5A-4667-A923-3BD5D56F98C1}"/>
              </a:ext>
            </a:extLst>
          </p:cNvPr>
          <p:cNvSpPr txBox="1">
            <a:spLocks noChangeArrowheads="1"/>
          </p:cNvSpPr>
          <p:nvPr/>
        </p:nvSpPr>
        <p:spPr bwMode="auto">
          <a:xfrm>
            <a:off x="1835150" y="476250"/>
            <a:ext cx="6697663" cy="1243013"/>
          </a:xfrm>
          <a:prstGeom prst="rect">
            <a:avLst/>
          </a:prstGeom>
          <a:solidFill>
            <a:srgbClr val="CCFF99"/>
          </a:solidFill>
          <a:ln w="9525">
            <a:noFill/>
            <a:miter lim="800000"/>
            <a:headEnd/>
            <a:tailEnd/>
          </a:ln>
          <a:effectLst>
            <a:outerShdw dist="53882" dir="2700000" algn="ctr" rotWithShape="0">
              <a:schemeClr val="tx1"/>
            </a:outerShdw>
          </a:effectLst>
        </p:spPr>
        <p:txBody>
          <a:bodyPr>
            <a:spAutoFit/>
          </a:bodyPr>
          <a:lstStyle/>
          <a:p>
            <a:pPr algn="ctr">
              <a:lnSpc>
                <a:spcPct val="55000"/>
              </a:lnSpc>
              <a:spcBef>
                <a:spcPct val="50000"/>
              </a:spcBef>
              <a:defRPr/>
            </a:pPr>
            <a:endParaRPr lang="ru-RU" sz="2400" b="1">
              <a:latin typeface="Arial" charset="0"/>
            </a:endParaRPr>
          </a:p>
          <a:p>
            <a:pPr algn="ctr">
              <a:lnSpc>
                <a:spcPct val="80000"/>
              </a:lnSpc>
              <a:spcBef>
                <a:spcPct val="50000"/>
              </a:spcBef>
              <a:defRPr/>
            </a:pPr>
            <a:r>
              <a:rPr lang="ru-RU" sz="2400" b="1">
                <a:latin typeface="Arial" charset="0"/>
              </a:rPr>
              <a:t>Куда могут обратиться родители, </a:t>
            </a:r>
          </a:p>
          <a:p>
            <a:pPr algn="ctr">
              <a:lnSpc>
                <a:spcPct val="80000"/>
              </a:lnSpc>
              <a:spcBef>
                <a:spcPct val="50000"/>
              </a:spcBef>
              <a:defRPr/>
            </a:pPr>
            <a:r>
              <a:rPr lang="ru-RU" sz="2400" b="1">
                <a:latin typeface="Arial" charset="0"/>
              </a:rPr>
              <a:t>учащиеся       за защитой своих прав?</a:t>
            </a:r>
          </a:p>
        </p:txBody>
      </p:sp>
      <p:sp>
        <p:nvSpPr>
          <p:cNvPr id="17419" name="Text Box 11">
            <a:extLst>
              <a:ext uri="{FF2B5EF4-FFF2-40B4-BE49-F238E27FC236}">
                <a16:creationId xmlns:a16="http://schemas.microsoft.com/office/drawing/2014/main" id="{57DD8843-0C45-4170-8838-44F9BE0F3FA9}"/>
              </a:ext>
            </a:extLst>
          </p:cNvPr>
          <p:cNvSpPr txBox="1">
            <a:spLocks noChangeArrowheads="1"/>
          </p:cNvSpPr>
          <p:nvPr/>
        </p:nvSpPr>
        <p:spPr bwMode="auto">
          <a:xfrm>
            <a:off x="431800" y="2016125"/>
            <a:ext cx="8388350" cy="4054475"/>
          </a:xfrm>
          <a:prstGeom prst="rect">
            <a:avLst/>
          </a:prstGeom>
          <a:solidFill>
            <a:srgbClr val="FFFFCC"/>
          </a:solidFill>
          <a:ln w="9525">
            <a:noFill/>
            <a:miter lim="800000"/>
            <a:headEnd/>
            <a:tailEnd/>
          </a:ln>
          <a:effectLst>
            <a:outerShdw dist="53882" dir="2700000" algn="ctr" rotWithShape="0">
              <a:schemeClr val="tx1"/>
            </a:outerShdw>
          </a:effectLst>
        </p:spPr>
        <p:txBody>
          <a:bodyPr>
            <a:spAutoFit/>
          </a:bodyPr>
          <a:lstStyle/>
          <a:p>
            <a:pPr>
              <a:lnSpc>
                <a:spcPct val="125000"/>
              </a:lnSpc>
              <a:spcBef>
                <a:spcPct val="50000"/>
              </a:spcBef>
              <a:defRPr/>
            </a:pPr>
            <a:r>
              <a:rPr lang="ru-RU" sz="2000" b="1">
                <a:latin typeface="Arial" charset="0"/>
              </a:rPr>
              <a:t>Родители имеют преимущественное право на защиту прав и законных интересов своих детей всеми законными средствами. </a:t>
            </a:r>
          </a:p>
          <a:p>
            <a:pPr>
              <a:lnSpc>
                <a:spcPct val="125000"/>
              </a:lnSpc>
              <a:spcBef>
                <a:spcPct val="50000"/>
              </a:spcBef>
              <a:defRPr/>
            </a:pPr>
            <a:r>
              <a:rPr lang="ru-RU" sz="2000" b="1">
                <a:latin typeface="Arial" charset="0"/>
              </a:rPr>
              <a:t>Для учащихся и их родителей в школе в доступном месте должна находиться информация, содержащая тексты уставов, правил внутреннего распорядка; списки органов государственной власти, органов местного самоуправления и их должностных лиц (с указанием способов связи с ними), осуществляющих контроль и надзор за соблюдением, обеспечением и защитой прав ребенка.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7418"/>
                                        </p:tgtEl>
                                        <p:attrNameLst>
                                          <p:attrName>style.visibility</p:attrName>
                                        </p:attrNameLst>
                                      </p:cBhvr>
                                      <p:to>
                                        <p:strVal val="visible"/>
                                      </p:to>
                                    </p:set>
                                    <p:anim calcmode="lin" valueType="num">
                                      <p:cBhvr>
                                        <p:cTn id="7" dur="2000" fill="hold"/>
                                        <p:tgtEl>
                                          <p:spTgt spid="17418"/>
                                        </p:tgtEl>
                                        <p:attrNameLst>
                                          <p:attrName>ppt_w</p:attrName>
                                        </p:attrNameLst>
                                      </p:cBhvr>
                                      <p:tavLst>
                                        <p:tav tm="0">
                                          <p:val>
                                            <p:fltVal val="0"/>
                                          </p:val>
                                        </p:tav>
                                        <p:tav tm="100000">
                                          <p:val>
                                            <p:strVal val="#ppt_w"/>
                                          </p:val>
                                        </p:tav>
                                      </p:tavLst>
                                    </p:anim>
                                    <p:anim calcmode="lin" valueType="num">
                                      <p:cBhvr>
                                        <p:cTn id="8" dur="2000" fill="hold"/>
                                        <p:tgtEl>
                                          <p:spTgt spid="17418"/>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2000"/>
                            </p:stCondLst>
                            <p:childTnLst>
                              <p:par>
                                <p:cTn id="10" presetID="22" presetClass="entr" presetSubtype="1" fill="hold" grpId="0" nodeType="afterEffect">
                                  <p:stCondLst>
                                    <p:cond delay="2000"/>
                                  </p:stCondLst>
                                  <p:childTnLst>
                                    <p:set>
                                      <p:cBhvr>
                                        <p:cTn id="11" dur="1" fill="hold">
                                          <p:stCondLst>
                                            <p:cond delay="0"/>
                                          </p:stCondLst>
                                        </p:cTn>
                                        <p:tgtEl>
                                          <p:spTgt spid="17419"/>
                                        </p:tgtEl>
                                        <p:attrNameLst>
                                          <p:attrName>style.visibility</p:attrName>
                                        </p:attrNameLst>
                                      </p:cBhvr>
                                      <p:to>
                                        <p:strVal val="visible"/>
                                      </p:to>
                                    </p:set>
                                    <p:animEffect transition="in" filter="wipe(up)">
                                      <p:cBhvr>
                                        <p:cTn id="12" dur="2000"/>
                                        <p:tgtEl>
                                          <p:spTgt spid="17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8" grpId="0" animBg="1"/>
      <p:bldP spid="1741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5400000" scaled="1"/>
        </a:gradFill>
        <a:effectLst/>
      </p:bgPr>
    </p:bg>
    <p:spTree>
      <p:nvGrpSpPr>
        <p:cNvPr id="1" name=""/>
        <p:cNvGrpSpPr/>
        <p:nvPr/>
      </p:nvGrpSpPr>
      <p:grpSpPr>
        <a:xfrm>
          <a:off x="0" y="0"/>
          <a:ext cx="0" cy="0"/>
          <a:chOff x="0" y="0"/>
          <a:chExt cx="0" cy="0"/>
        </a:xfrm>
      </p:grpSpPr>
      <p:sp>
        <p:nvSpPr>
          <p:cNvPr id="33796" name="Text Box 4">
            <a:extLst>
              <a:ext uri="{FF2B5EF4-FFF2-40B4-BE49-F238E27FC236}">
                <a16:creationId xmlns:a16="http://schemas.microsoft.com/office/drawing/2014/main" id="{6B0840B8-482C-40C8-B7C1-C5CB019533EB}"/>
              </a:ext>
            </a:extLst>
          </p:cNvPr>
          <p:cNvSpPr txBox="1">
            <a:spLocks noChangeArrowheads="1"/>
          </p:cNvSpPr>
          <p:nvPr/>
        </p:nvSpPr>
        <p:spPr bwMode="auto">
          <a:xfrm>
            <a:off x="1330325" y="2039938"/>
            <a:ext cx="7129463" cy="3117850"/>
          </a:xfrm>
          <a:prstGeom prst="rect">
            <a:avLst/>
          </a:prstGeom>
          <a:solidFill>
            <a:srgbClr val="FFFFCC"/>
          </a:solidFill>
          <a:ln w="9525">
            <a:noFill/>
            <a:miter lim="800000"/>
            <a:headEnd/>
            <a:tailEnd/>
          </a:ln>
          <a:effectLst>
            <a:outerShdw dist="53882" dir="2700000" algn="ctr" rotWithShape="0">
              <a:schemeClr val="tx1"/>
            </a:outerShdw>
          </a:effectLst>
        </p:spPr>
        <p:txBody>
          <a:bodyPr>
            <a:spAutoFit/>
          </a:bodyPr>
          <a:lstStyle/>
          <a:p>
            <a:pPr>
              <a:spcBef>
                <a:spcPct val="50000"/>
              </a:spcBef>
              <a:defRPr/>
            </a:pPr>
            <a:r>
              <a:rPr lang="ru-RU">
                <a:latin typeface="Arial" charset="0"/>
              </a:rPr>
              <a:t>Родители вправе обращаться:</a:t>
            </a:r>
          </a:p>
          <a:p>
            <a:pPr>
              <a:spcBef>
                <a:spcPct val="50000"/>
              </a:spcBef>
              <a:buFont typeface="Wingdings" pitchFamily="2" charset="2"/>
              <a:buChar char="Ø"/>
              <a:defRPr/>
            </a:pPr>
            <a:r>
              <a:rPr lang="ru-RU">
                <a:latin typeface="Arial" charset="0"/>
              </a:rPr>
              <a:t> к вышестоящим должностным лицам по отношению к лицу, которое нарушило право;</a:t>
            </a:r>
          </a:p>
          <a:p>
            <a:pPr>
              <a:spcBef>
                <a:spcPct val="50000"/>
              </a:spcBef>
              <a:buFont typeface="Wingdings" pitchFamily="2" charset="2"/>
              <a:buChar char="Ø"/>
              <a:defRPr/>
            </a:pPr>
            <a:r>
              <a:rPr lang="ru-RU">
                <a:latin typeface="Arial" charset="0"/>
              </a:rPr>
              <a:t> в прокуратуру;</a:t>
            </a:r>
          </a:p>
          <a:p>
            <a:pPr>
              <a:spcBef>
                <a:spcPct val="50000"/>
              </a:spcBef>
              <a:buFont typeface="Wingdings" pitchFamily="2" charset="2"/>
              <a:buChar char="Ø"/>
              <a:defRPr/>
            </a:pPr>
            <a:r>
              <a:rPr lang="ru-RU">
                <a:latin typeface="Arial" charset="0"/>
              </a:rPr>
              <a:t> в суд общей юрисдикции;</a:t>
            </a:r>
          </a:p>
          <a:p>
            <a:pPr>
              <a:spcBef>
                <a:spcPct val="50000"/>
              </a:spcBef>
              <a:buFont typeface="Wingdings" pitchFamily="2" charset="2"/>
              <a:buChar char="Ø"/>
              <a:defRPr/>
            </a:pPr>
            <a:r>
              <a:rPr lang="ru-RU">
                <a:latin typeface="Arial" charset="0"/>
              </a:rPr>
              <a:t> в комитет по защите прав детей;</a:t>
            </a:r>
          </a:p>
          <a:p>
            <a:pPr>
              <a:spcBef>
                <a:spcPct val="50000"/>
              </a:spcBef>
              <a:buFont typeface="Wingdings" pitchFamily="2" charset="2"/>
              <a:buChar char="Ø"/>
              <a:defRPr/>
            </a:pPr>
            <a:r>
              <a:rPr lang="ru-RU">
                <a:latin typeface="Arial" charset="0"/>
              </a:rPr>
              <a:t> к Уполномоченному по правам человека;</a:t>
            </a:r>
          </a:p>
          <a:p>
            <a:pPr>
              <a:spcBef>
                <a:spcPct val="50000"/>
              </a:spcBef>
              <a:buFont typeface="Wingdings" pitchFamily="2" charset="2"/>
              <a:buChar char="Ø"/>
              <a:defRPr/>
            </a:pPr>
            <a:r>
              <a:rPr lang="ru-RU">
                <a:latin typeface="Arial" charset="0"/>
              </a:rPr>
              <a:t> в общественные правозащитные организации. </a:t>
            </a:r>
          </a:p>
        </p:txBody>
      </p:sp>
      <p:grpSp>
        <p:nvGrpSpPr>
          <p:cNvPr id="30723" name="Group 5">
            <a:extLst>
              <a:ext uri="{FF2B5EF4-FFF2-40B4-BE49-F238E27FC236}">
                <a16:creationId xmlns:a16="http://schemas.microsoft.com/office/drawing/2014/main" id="{4655FF1D-918B-42E5-B983-45BCB2E7A551}"/>
              </a:ext>
            </a:extLst>
          </p:cNvPr>
          <p:cNvGrpSpPr>
            <a:grpSpLocks/>
          </p:cNvGrpSpPr>
          <p:nvPr/>
        </p:nvGrpSpPr>
        <p:grpSpPr bwMode="auto">
          <a:xfrm>
            <a:off x="250825" y="0"/>
            <a:ext cx="1220788" cy="1454150"/>
            <a:chOff x="665" y="0"/>
            <a:chExt cx="769" cy="916"/>
          </a:xfrm>
        </p:grpSpPr>
        <p:sp>
          <p:nvSpPr>
            <p:cNvPr id="33798" name="Documents">
              <a:extLst>
                <a:ext uri="{FF2B5EF4-FFF2-40B4-BE49-F238E27FC236}">
                  <a16:creationId xmlns:a16="http://schemas.microsoft.com/office/drawing/2014/main" id="{A8D725B7-16B5-4858-9A25-D6027AA53F54}"/>
                </a:ext>
              </a:extLst>
            </p:cNvPr>
            <p:cNvSpPr>
              <a:spLocks noEditPoints="1" noChangeArrowheads="1"/>
            </p:cNvSpPr>
            <p:nvPr/>
          </p:nvSpPr>
          <p:spPr bwMode="auto">
            <a:xfrm rot="-2480753">
              <a:off x="665" y="153"/>
              <a:ext cx="616" cy="763"/>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defRPr/>
              </a:pPr>
              <a:endParaRPr lang="ru-RU">
                <a:latin typeface="Arial" charset="0"/>
              </a:endParaRPr>
            </a:p>
          </p:txBody>
        </p:sp>
        <p:pic>
          <p:nvPicPr>
            <p:cNvPr id="30726" name="Picture 7">
              <a:extLst>
                <a:ext uri="{FF2B5EF4-FFF2-40B4-BE49-F238E27FC236}">
                  <a16:creationId xmlns:a16="http://schemas.microsoft.com/office/drawing/2014/main" id="{0C8F1549-02B8-44AA-AD89-FDA41D9FD4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662408">
              <a:off x="1247" y="0"/>
              <a:ext cx="187" cy="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3801" name="Text Box 9">
            <a:extLst>
              <a:ext uri="{FF2B5EF4-FFF2-40B4-BE49-F238E27FC236}">
                <a16:creationId xmlns:a16="http://schemas.microsoft.com/office/drawing/2014/main" id="{DF365E80-C0DE-47E3-8DA4-1EA83C899AC6}"/>
              </a:ext>
            </a:extLst>
          </p:cNvPr>
          <p:cNvSpPr txBox="1">
            <a:spLocks noChangeArrowheads="1"/>
          </p:cNvSpPr>
          <p:nvPr/>
        </p:nvSpPr>
        <p:spPr bwMode="auto">
          <a:xfrm>
            <a:off x="1835150" y="374650"/>
            <a:ext cx="7235825" cy="822325"/>
          </a:xfrm>
          <a:prstGeom prst="rect">
            <a:avLst/>
          </a:prstGeom>
          <a:solidFill>
            <a:srgbClr val="CCFF99"/>
          </a:solidFill>
          <a:ln w="9525">
            <a:noFill/>
            <a:miter lim="800000"/>
            <a:headEnd/>
            <a:tailEnd/>
          </a:ln>
          <a:effectLst>
            <a:outerShdw dist="53882" dir="2700000" algn="ctr" rotWithShape="0">
              <a:schemeClr val="tx1"/>
            </a:outerShdw>
          </a:effectLst>
        </p:spPr>
        <p:txBody>
          <a:bodyPr>
            <a:spAutoFit/>
          </a:bodyPr>
          <a:lstStyle/>
          <a:p>
            <a:pPr algn="ctr">
              <a:spcBef>
                <a:spcPct val="50000"/>
              </a:spcBef>
              <a:defRPr/>
            </a:pPr>
            <a:r>
              <a:rPr lang="ru-RU" sz="2400">
                <a:latin typeface="Arial" charset="0"/>
              </a:rPr>
              <a:t>Куда могут обратиться родители, учащиеся       за защитой своих прав?</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3796"/>
                                        </p:tgtEl>
                                        <p:attrNameLst>
                                          <p:attrName>style.visibility</p:attrName>
                                        </p:attrNameLst>
                                      </p:cBhvr>
                                      <p:to>
                                        <p:strVal val="visible"/>
                                      </p:to>
                                    </p:set>
                                    <p:animEffect transition="in" filter="wipe(up)">
                                      <p:cBhvr>
                                        <p:cTn id="7" dur="2000"/>
                                        <p:tgtEl>
                                          <p:spTgt spid="337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effectLst/>
      </p:bgPr>
    </p:bg>
    <p:spTree>
      <p:nvGrpSpPr>
        <p:cNvPr id="1" name=""/>
        <p:cNvGrpSpPr/>
        <p:nvPr/>
      </p:nvGrpSpPr>
      <p:grpSpPr>
        <a:xfrm>
          <a:off x="0" y="0"/>
          <a:ext cx="0" cy="0"/>
          <a:chOff x="0" y="0"/>
          <a:chExt cx="0" cy="0"/>
        </a:xfrm>
      </p:grpSpPr>
      <p:sp>
        <p:nvSpPr>
          <p:cNvPr id="18437" name="Text Box 5">
            <a:extLst>
              <a:ext uri="{FF2B5EF4-FFF2-40B4-BE49-F238E27FC236}">
                <a16:creationId xmlns:a16="http://schemas.microsoft.com/office/drawing/2014/main" id="{ED8CDA02-6204-4CC6-BF89-AAA507794C85}"/>
              </a:ext>
            </a:extLst>
          </p:cNvPr>
          <p:cNvSpPr txBox="1">
            <a:spLocks noChangeArrowheads="1"/>
          </p:cNvSpPr>
          <p:nvPr/>
        </p:nvSpPr>
        <p:spPr bwMode="auto">
          <a:xfrm>
            <a:off x="647700" y="2465388"/>
            <a:ext cx="8027988" cy="2987675"/>
          </a:xfrm>
          <a:prstGeom prst="rect">
            <a:avLst/>
          </a:prstGeom>
          <a:solidFill>
            <a:srgbClr val="FFFFCC"/>
          </a:solidFill>
          <a:ln w="9525">
            <a:noFill/>
            <a:miter lim="800000"/>
            <a:headEnd/>
            <a:tailEnd/>
          </a:ln>
          <a:effectLst>
            <a:outerShdw dist="53882" dir="2700000" algn="ctr" rotWithShape="0">
              <a:schemeClr val="tx1"/>
            </a:outerShdw>
          </a:effectLst>
        </p:spPr>
        <p:txBody>
          <a:bodyPr>
            <a:spAutoFit/>
          </a:bodyPr>
          <a:lstStyle/>
          <a:p>
            <a:pPr>
              <a:lnSpc>
                <a:spcPct val="125000"/>
              </a:lnSpc>
              <a:spcBef>
                <a:spcPct val="50000"/>
              </a:spcBef>
              <a:buFontTx/>
              <a:buChar char="•"/>
              <a:defRPr/>
            </a:pPr>
            <a:r>
              <a:rPr lang="ru-RU">
                <a:latin typeface="Arial" charset="0"/>
              </a:rPr>
              <a:t> </a:t>
            </a:r>
            <a:r>
              <a:rPr lang="ru-RU" sz="1900">
                <a:latin typeface="Arial" charset="0"/>
              </a:rPr>
              <a:t>Все участники образовательного процесса имеют равное право на участие в управлении образовательным учреждением.  В школе для реализации этого права могут быть созданы различные органы самоуправления. Например, для учащихся высшим органом ученического самоуправления может быть школьное ученическое собрание, постоянно действующим органом – Ученический совет, Совет старшеклассников и др., на уровне класса – классное собрание, команда класса и т.п. </a:t>
            </a:r>
          </a:p>
        </p:txBody>
      </p:sp>
      <p:sp>
        <p:nvSpPr>
          <p:cNvPr id="18443" name="Text Box 11">
            <a:extLst>
              <a:ext uri="{FF2B5EF4-FFF2-40B4-BE49-F238E27FC236}">
                <a16:creationId xmlns:a16="http://schemas.microsoft.com/office/drawing/2014/main" id="{E7E829C8-9049-436A-AAC9-9F911D06BB87}"/>
              </a:ext>
            </a:extLst>
          </p:cNvPr>
          <p:cNvSpPr txBox="1">
            <a:spLocks noChangeArrowheads="1"/>
          </p:cNvSpPr>
          <p:nvPr/>
        </p:nvSpPr>
        <p:spPr bwMode="auto">
          <a:xfrm>
            <a:off x="2051050" y="220663"/>
            <a:ext cx="6875463" cy="1552575"/>
          </a:xfrm>
          <a:prstGeom prst="rect">
            <a:avLst/>
          </a:prstGeom>
          <a:solidFill>
            <a:srgbClr val="CCFF99"/>
          </a:solidFill>
          <a:ln w="9525">
            <a:noFill/>
            <a:miter lim="800000"/>
            <a:headEnd/>
            <a:tailEnd/>
          </a:ln>
          <a:effectLst>
            <a:outerShdw dist="53882" dir="2700000" algn="ctr" rotWithShape="0">
              <a:schemeClr val="tx1"/>
            </a:outerShdw>
          </a:effectLst>
        </p:spPr>
        <p:txBody>
          <a:bodyPr>
            <a:spAutoFit/>
          </a:bodyPr>
          <a:lstStyle/>
          <a:p>
            <a:pPr algn="ctr">
              <a:spcBef>
                <a:spcPct val="50000"/>
              </a:spcBef>
              <a:defRPr/>
            </a:pPr>
            <a:r>
              <a:rPr lang="ru-RU" sz="2400">
                <a:latin typeface="Arial" charset="0"/>
              </a:rPr>
              <a:t>Какие органы самоуправления могут быть созданы в школе для реализации права на участие в управлении образовательным учреждением? </a:t>
            </a:r>
          </a:p>
        </p:txBody>
      </p:sp>
      <p:grpSp>
        <p:nvGrpSpPr>
          <p:cNvPr id="31748" name="Group 12">
            <a:extLst>
              <a:ext uri="{FF2B5EF4-FFF2-40B4-BE49-F238E27FC236}">
                <a16:creationId xmlns:a16="http://schemas.microsoft.com/office/drawing/2014/main" id="{3B0EE5DB-8B48-4BD3-A403-5B137972266D}"/>
              </a:ext>
            </a:extLst>
          </p:cNvPr>
          <p:cNvGrpSpPr>
            <a:grpSpLocks/>
          </p:cNvGrpSpPr>
          <p:nvPr/>
        </p:nvGrpSpPr>
        <p:grpSpPr bwMode="auto">
          <a:xfrm>
            <a:off x="250825" y="0"/>
            <a:ext cx="1220788" cy="1454150"/>
            <a:chOff x="665" y="0"/>
            <a:chExt cx="769" cy="916"/>
          </a:xfrm>
        </p:grpSpPr>
        <p:sp>
          <p:nvSpPr>
            <p:cNvPr id="18445" name="Documents">
              <a:extLst>
                <a:ext uri="{FF2B5EF4-FFF2-40B4-BE49-F238E27FC236}">
                  <a16:creationId xmlns:a16="http://schemas.microsoft.com/office/drawing/2014/main" id="{716C322D-99F2-48BC-9306-15ABB40B593B}"/>
                </a:ext>
              </a:extLst>
            </p:cNvPr>
            <p:cNvSpPr>
              <a:spLocks noEditPoints="1" noChangeArrowheads="1"/>
            </p:cNvSpPr>
            <p:nvPr/>
          </p:nvSpPr>
          <p:spPr bwMode="auto">
            <a:xfrm rot="-2480753">
              <a:off x="665" y="153"/>
              <a:ext cx="616" cy="763"/>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defRPr/>
              </a:pPr>
              <a:endParaRPr lang="ru-RU">
                <a:latin typeface="Arial" charset="0"/>
              </a:endParaRPr>
            </a:p>
          </p:txBody>
        </p:sp>
        <p:pic>
          <p:nvPicPr>
            <p:cNvPr id="31750" name="Picture 14">
              <a:extLst>
                <a:ext uri="{FF2B5EF4-FFF2-40B4-BE49-F238E27FC236}">
                  <a16:creationId xmlns:a16="http://schemas.microsoft.com/office/drawing/2014/main" id="{C2232CC6-C6D1-4BA0-AD4C-030D908B16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662408">
              <a:off x="1247" y="0"/>
              <a:ext cx="187" cy="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8443"/>
                                        </p:tgtEl>
                                        <p:attrNameLst>
                                          <p:attrName>style.visibility</p:attrName>
                                        </p:attrNameLst>
                                      </p:cBhvr>
                                      <p:to>
                                        <p:strVal val="visible"/>
                                      </p:to>
                                    </p:set>
                                    <p:anim calcmode="lin" valueType="num">
                                      <p:cBhvr>
                                        <p:cTn id="7" dur="2000" fill="hold"/>
                                        <p:tgtEl>
                                          <p:spTgt spid="18443"/>
                                        </p:tgtEl>
                                        <p:attrNameLst>
                                          <p:attrName>ppt_w</p:attrName>
                                        </p:attrNameLst>
                                      </p:cBhvr>
                                      <p:tavLst>
                                        <p:tav tm="0">
                                          <p:val>
                                            <p:fltVal val="0"/>
                                          </p:val>
                                        </p:tav>
                                        <p:tav tm="100000">
                                          <p:val>
                                            <p:strVal val="#ppt_w"/>
                                          </p:val>
                                        </p:tav>
                                      </p:tavLst>
                                    </p:anim>
                                    <p:anim calcmode="lin" valueType="num">
                                      <p:cBhvr>
                                        <p:cTn id="8" dur="2000" fill="hold"/>
                                        <p:tgtEl>
                                          <p:spTgt spid="18443"/>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2000"/>
                            </p:stCondLst>
                            <p:childTnLst>
                              <p:par>
                                <p:cTn id="10" presetID="22" presetClass="entr" presetSubtype="1" fill="hold" grpId="0" nodeType="afterEffect">
                                  <p:stCondLst>
                                    <p:cond delay="2000"/>
                                  </p:stCondLst>
                                  <p:childTnLst>
                                    <p:set>
                                      <p:cBhvr>
                                        <p:cTn id="11" dur="1" fill="hold">
                                          <p:stCondLst>
                                            <p:cond delay="0"/>
                                          </p:stCondLst>
                                        </p:cTn>
                                        <p:tgtEl>
                                          <p:spTgt spid="18437"/>
                                        </p:tgtEl>
                                        <p:attrNameLst>
                                          <p:attrName>style.visibility</p:attrName>
                                        </p:attrNameLst>
                                      </p:cBhvr>
                                      <p:to>
                                        <p:strVal val="visible"/>
                                      </p:to>
                                    </p:set>
                                    <p:animEffect transition="in" filter="wipe(up)">
                                      <p:cBhvr>
                                        <p:cTn id="12" dur="2000"/>
                                        <p:tgtEl>
                                          <p:spTgt spid="18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animBg="1"/>
      <p:bldP spid="1844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effectLst/>
      </p:bgPr>
    </p:bg>
    <p:spTree>
      <p:nvGrpSpPr>
        <p:cNvPr id="1" name=""/>
        <p:cNvGrpSpPr/>
        <p:nvPr/>
      </p:nvGrpSpPr>
      <p:grpSpPr>
        <a:xfrm>
          <a:off x="0" y="0"/>
          <a:ext cx="0" cy="0"/>
          <a:chOff x="0" y="0"/>
          <a:chExt cx="0" cy="0"/>
        </a:xfrm>
      </p:grpSpPr>
      <p:sp>
        <p:nvSpPr>
          <p:cNvPr id="35844" name="Text Box 4">
            <a:extLst>
              <a:ext uri="{FF2B5EF4-FFF2-40B4-BE49-F238E27FC236}">
                <a16:creationId xmlns:a16="http://schemas.microsoft.com/office/drawing/2014/main" id="{276BDAC5-29E9-406D-A325-E62AC0ACCA2E}"/>
              </a:ext>
            </a:extLst>
          </p:cNvPr>
          <p:cNvSpPr txBox="1">
            <a:spLocks noChangeArrowheads="1"/>
          </p:cNvSpPr>
          <p:nvPr/>
        </p:nvSpPr>
        <p:spPr bwMode="auto">
          <a:xfrm>
            <a:off x="576263" y="2781300"/>
            <a:ext cx="8027987" cy="2349500"/>
          </a:xfrm>
          <a:prstGeom prst="rect">
            <a:avLst/>
          </a:prstGeom>
          <a:solidFill>
            <a:srgbClr val="FFFFCC"/>
          </a:solidFill>
          <a:ln w="9525">
            <a:noFill/>
            <a:miter lim="800000"/>
            <a:headEnd/>
            <a:tailEnd/>
          </a:ln>
          <a:effectLst>
            <a:outerShdw dist="53882" dir="2700000" algn="ctr" rotWithShape="0">
              <a:schemeClr val="tx1"/>
            </a:outerShdw>
          </a:effectLst>
        </p:spPr>
        <p:txBody>
          <a:bodyPr>
            <a:spAutoFit/>
          </a:bodyPr>
          <a:lstStyle/>
          <a:p>
            <a:pPr>
              <a:lnSpc>
                <a:spcPct val="130000"/>
              </a:lnSpc>
              <a:spcBef>
                <a:spcPct val="50000"/>
              </a:spcBef>
              <a:buFontTx/>
              <a:buChar char="•"/>
              <a:defRPr/>
            </a:pPr>
            <a:r>
              <a:rPr lang="ru-RU">
                <a:latin typeface="Arial" charset="0"/>
              </a:rPr>
              <a:t> </a:t>
            </a:r>
            <a:r>
              <a:rPr lang="ru-RU" sz="1900">
                <a:latin typeface="Arial" charset="0"/>
              </a:rPr>
              <a:t>Формы участия в управлении школой, функции, права и обязанности органов самоуправления должны быть закреплены в соответствующих локальных актах к уставу, как правило, в форме положений (например, «Положение о Совете школы», «Положение о родительском комитете класса», «Положение о Совете старшеклассников» и т.п.)</a:t>
            </a:r>
          </a:p>
        </p:txBody>
      </p:sp>
      <p:sp>
        <p:nvSpPr>
          <p:cNvPr id="35845" name="Text Box 5">
            <a:extLst>
              <a:ext uri="{FF2B5EF4-FFF2-40B4-BE49-F238E27FC236}">
                <a16:creationId xmlns:a16="http://schemas.microsoft.com/office/drawing/2014/main" id="{0D11B02B-C4FA-491E-A168-9456C1C1BEF0}"/>
              </a:ext>
            </a:extLst>
          </p:cNvPr>
          <p:cNvSpPr txBox="1">
            <a:spLocks noChangeArrowheads="1"/>
          </p:cNvSpPr>
          <p:nvPr/>
        </p:nvSpPr>
        <p:spPr bwMode="auto">
          <a:xfrm>
            <a:off x="2051050" y="220663"/>
            <a:ext cx="6875463" cy="1552575"/>
          </a:xfrm>
          <a:prstGeom prst="rect">
            <a:avLst/>
          </a:prstGeom>
          <a:solidFill>
            <a:srgbClr val="CCFF99"/>
          </a:solidFill>
          <a:ln w="9525">
            <a:noFill/>
            <a:miter lim="800000"/>
            <a:headEnd/>
            <a:tailEnd/>
          </a:ln>
          <a:effectLst>
            <a:outerShdw dist="53882" dir="2700000" algn="ctr" rotWithShape="0">
              <a:schemeClr val="tx1"/>
            </a:outerShdw>
          </a:effectLst>
        </p:spPr>
        <p:txBody>
          <a:bodyPr>
            <a:spAutoFit/>
          </a:bodyPr>
          <a:lstStyle/>
          <a:p>
            <a:pPr algn="ctr">
              <a:spcBef>
                <a:spcPct val="50000"/>
              </a:spcBef>
              <a:defRPr/>
            </a:pPr>
            <a:r>
              <a:rPr lang="ru-RU" sz="2400">
                <a:latin typeface="Arial" charset="0"/>
              </a:rPr>
              <a:t>Какие органы самоуправления могут быть созданы в школе для реализации права на участие в управлении образовательным учреждением? </a:t>
            </a:r>
          </a:p>
        </p:txBody>
      </p:sp>
      <p:grpSp>
        <p:nvGrpSpPr>
          <p:cNvPr id="32772" name="Group 6">
            <a:extLst>
              <a:ext uri="{FF2B5EF4-FFF2-40B4-BE49-F238E27FC236}">
                <a16:creationId xmlns:a16="http://schemas.microsoft.com/office/drawing/2014/main" id="{4F098602-CA59-48A1-8EF5-265398EDB20F}"/>
              </a:ext>
            </a:extLst>
          </p:cNvPr>
          <p:cNvGrpSpPr>
            <a:grpSpLocks/>
          </p:cNvGrpSpPr>
          <p:nvPr/>
        </p:nvGrpSpPr>
        <p:grpSpPr bwMode="auto">
          <a:xfrm>
            <a:off x="250825" y="0"/>
            <a:ext cx="1220788" cy="1454150"/>
            <a:chOff x="665" y="0"/>
            <a:chExt cx="769" cy="916"/>
          </a:xfrm>
        </p:grpSpPr>
        <p:sp>
          <p:nvSpPr>
            <p:cNvPr id="35847" name="Documents">
              <a:extLst>
                <a:ext uri="{FF2B5EF4-FFF2-40B4-BE49-F238E27FC236}">
                  <a16:creationId xmlns:a16="http://schemas.microsoft.com/office/drawing/2014/main" id="{38481934-4A7A-4523-A2C1-CB8F789433A5}"/>
                </a:ext>
              </a:extLst>
            </p:cNvPr>
            <p:cNvSpPr>
              <a:spLocks noEditPoints="1" noChangeArrowheads="1"/>
            </p:cNvSpPr>
            <p:nvPr/>
          </p:nvSpPr>
          <p:spPr bwMode="auto">
            <a:xfrm rot="-2480753">
              <a:off x="665" y="153"/>
              <a:ext cx="616" cy="763"/>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defRPr/>
              </a:pPr>
              <a:endParaRPr lang="ru-RU">
                <a:latin typeface="Arial" charset="0"/>
              </a:endParaRPr>
            </a:p>
          </p:txBody>
        </p:sp>
        <p:pic>
          <p:nvPicPr>
            <p:cNvPr id="32775" name="Picture 8">
              <a:extLst>
                <a:ext uri="{FF2B5EF4-FFF2-40B4-BE49-F238E27FC236}">
                  <a16:creationId xmlns:a16="http://schemas.microsoft.com/office/drawing/2014/main" id="{71BC1198-7D61-408A-8A04-4F3BBF5EC8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662408">
              <a:off x="1247" y="0"/>
              <a:ext cx="187" cy="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5849" name="Rectangle 9">
            <a:extLst>
              <a:ext uri="{FF2B5EF4-FFF2-40B4-BE49-F238E27FC236}">
                <a16:creationId xmlns:a16="http://schemas.microsoft.com/office/drawing/2014/main" id="{9541CFAD-DD30-449B-B03B-50C993C7E01C}"/>
              </a:ext>
            </a:extLst>
          </p:cNvPr>
          <p:cNvSpPr>
            <a:spLocks noChangeArrowheads="1"/>
          </p:cNvSpPr>
          <p:nvPr/>
        </p:nvSpPr>
        <p:spPr bwMode="auto">
          <a:xfrm>
            <a:off x="34925" y="6583363"/>
            <a:ext cx="4300538" cy="274637"/>
          </a:xfrm>
          <a:prstGeom prst="rect">
            <a:avLst/>
          </a:prstGeom>
          <a:noFill/>
          <a:ln w="9525">
            <a:noFill/>
            <a:miter lim="800000"/>
            <a:headEnd/>
            <a:tailEnd/>
          </a:ln>
          <a:effectLst/>
        </p:spPr>
        <p:txBody>
          <a:bodyPr wrap="none">
            <a:spAutoFit/>
          </a:bodyPr>
          <a:lstStyle/>
          <a:p>
            <a:pPr>
              <a:spcBef>
                <a:spcPct val="20000"/>
              </a:spcBef>
              <a:defRPr/>
            </a:pPr>
            <a:r>
              <a:rPr lang="en-US" sz="1200">
                <a:effectLst>
                  <a:outerShdw blurRad="38100" dist="38100" dir="2700000" algn="tl">
                    <a:srgbClr val="C0C0C0"/>
                  </a:outerShdw>
                </a:effectLst>
                <a:latin typeface="Comic Sans MS" pitchFamily="66" charset="0"/>
              </a:rPr>
              <a:t>©</a:t>
            </a:r>
            <a:r>
              <a:rPr lang="ru-RU" sz="1200">
                <a:effectLst>
                  <a:outerShdw blurRad="38100" dist="38100" dir="2700000" algn="tl">
                    <a:srgbClr val="C0C0C0"/>
                  </a:outerShdw>
                </a:effectLst>
                <a:latin typeface="Comic Sans MS" pitchFamily="66" charset="0"/>
              </a:rPr>
              <a:t> Миков Павел Владимирович, аспирант АПК и ППРО</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5844"/>
                                        </p:tgtEl>
                                        <p:attrNameLst>
                                          <p:attrName>style.visibility</p:attrName>
                                        </p:attrNameLst>
                                      </p:cBhvr>
                                      <p:to>
                                        <p:strVal val="visible"/>
                                      </p:to>
                                    </p:set>
                                    <p:animEffect transition="in" filter="wipe(up)">
                                      <p:cBhvr>
                                        <p:cTn id="7" dur="2000"/>
                                        <p:tgtEl>
                                          <p:spTgt spid="358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0">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effectLst/>
      </p:bgPr>
    </p:bg>
    <p:spTree>
      <p:nvGrpSpPr>
        <p:cNvPr id="1" name=""/>
        <p:cNvGrpSpPr/>
        <p:nvPr/>
      </p:nvGrpSpPr>
      <p:grpSpPr>
        <a:xfrm>
          <a:off x="0" y="0"/>
          <a:ext cx="0" cy="0"/>
          <a:chOff x="0" y="0"/>
          <a:chExt cx="0" cy="0"/>
        </a:xfrm>
      </p:grpSpPr>
      <p:sp>
        <p:nvSpPr>
          <p:cNvPr id="34820" name="Text Box 4">
            <a:extLst>
              <a:ext uri="{FF2B5EF4-FFF2-40B4-BE49-F238E27FC236}">
                <a16:creationId xmlns:a16="http://schemas.microsoft.com/office/drawing/2014/main" id="{A3921772-88B8-404B-B927-280190C1A6E6}"/>
              </a:ext>
            </a:extLst>
          </p:cNvPr>
          <p:cNvSpPr txBox="1">
            <a:spLocks noChangeArrowheads="1"/>
          </p:cNvSpPr>
          <p:nvPr/>
        </p:nvSpPr>
        <p:spPr bwMode="auto">
          <a:xfrm>
            <a:off x="539750" y="2349500"/>
            <a:ext cx="8137525" cy="3316288"/>
          </a:xfrm>
          <a:prstGeom prst="rect">
            <a:avLst/>
          </a:prstGeom>
          <a:solidFill>
            <a:srgbClr val="FFFFCC"/>
          </a:solidFill>
          <a:ln w="9525">
            <a:noFill/>
            <a:miter lim="800000"/>
            <a:headEnd/>
            <a:tailEnd/>
          </a:ln>
          <a:effectLst>
            <a:outerShdw dist="53882" dir="2700000" algn="ctr" rotWithShape="0">
              <a:schemeClr val="tx1"/>
            </a:outerShdw>
          </a:effectLst>
        </p:spPr>
        <p:txBody>
          <a:bodyPr>
            <a:spAutoFit/>
          </a:bodyPr>
          <a:lstStyle/>
          <a:p>
            <a:pPr>
              <a:lnSpc>
                <a:spcPct val="125000"/>
              </a:lnSpc>
              <a:spcBef>
                <a:spcPct val="50000"/>
              </a:spcBef>
              <a:buFont typeface="Wingdings" pitchFamily="2" charset="2"/>
              <a:buChar char="§"/>
              <a:defRPr/>
            </a:pPr>
            <a:r>
              <a:rPr lang="ru-RU">
                <a:latin typeface="Arial" charset="0"/>
              </a:rPr>
              <a:t> Желательно формальные процедуры наполнить действенным содержанием. </a:t>
            </a:r>
          </a:p>
          <a:p>
            <a:pPr>
              <a:lnSpc>
                <a:spcPct val="125000"/>
              </a:lnSpc>
              <a:spcBef>
                <a:spcPct val="50000"/>
              </a:spcBef>
              <a:defRPr/>
            </a:pPr>
            <a:r>
              <a:rPr lang="ru-RU">
                <a:latin typeface="Arial" charset="0"/>
              </a:rPr>
              <a:t>Это возможно делегированием реальных полномочий различным органам самоуправления (например, за ученическими органами самоуправления закреплять не только организацию досуга, но и участие в педагогических советах, на которых обсуждаются вопросы, затрагивающие интересы учеников), поддержкой инициатив и регулярным мониторингом эффективности деятельности органов управления школой.</a:t>
            </a:r>
          </a:p>
        </p:txBody>
      </p:sp>
      <p:sp>
        <p:nvSpPr>
          <p:cNvPr id="34821" name="Text Box 5">
            <a:extLst>
              <a:ext uri="{FF2B5EF4-FFF2-40B4-BE49-F238E27FC236}">
                <a16:creationId xmlns:a16="http://schemas.microsoft.com/office/drawing/2014/main" id="{5719FE8D-72D5-4685-9AC2-2227D711DF94}"/>
              </a:ext>
            </a:extLst>
          </p:cNvPr>
          <p:cNvSpPr txBox="1">
            <a:spLocks noChangeArrowheads="1"/>
          </p:cNvSpPr>
          <p:nvPr/>
        </p:nvSpPr>
        <p:spPr bwMode="auto">
          <a:xfrm>
            <a:off x="2051050" y="220663"/>
            <a:ext cx="6875463" cy="1552575"/>
          </a:xfrm>
          <a:prstGeom prst="rect">
            <a:avLst/>
          </a:prstGeom>
          <a:solidFill>
            <a:srgbClr val="CCFF99"/>
          </a:solidFill>
          <a:ln w="9525">
            <a:noFill/>
            <a:miter lim="800000"/>
            <a:headEnd/>
            <a:tailEnd/>
          </a:ln>
          <a:effectLst>
            <a:outerShdw dist="53882" dir="2700000" algn="ctr" rotWithShape="0">
              <a:schemeClr val="tx1"/>
            </a:outerShdw>
          </a:effectLst>
        </p:spPr>
        <p:txBody>
          <a:bodyPr>
            <a:spAutoFit/>
          </a:bodyPr>
          <a:lstStyle/>
          <a:p>
            <a:pPr algn="ctr">
              <a:spcBef>
                <a:spcPct val="50000"/>
              </a:spcBef>
              <a:defRPr/>
            </a:pPr>
            <a:r>
              <a:rPr lang="ru-RU" sz="2400">
                <a:latin typeface="Arial" charset="0"/>
              </a:rPr>
              <a:t>Какие органы самоуправления могут быть созданы в школе для реализации права на участие в управлении образовательным учреждением? </a:t>
            </a:r>
          </a:p>
        </p:txBody>
      </p:sp>
      <p:grpSp>
        <p:nvGrpSpPr>
          <p:cNvPr id="33796" name="Group 6">
            <a:extLst>
              <a:ext uri="{FF2B5EF4-FFF2-40B4-BE49-F238E27FC236}">
                <a16:creationId xmlns:a16="http://schemas.microsoft.com/office/drawing/2014/main" id="{9F4EBA38-36F5-41B5-9049-703018C75CFD}"/>
              </a:ext>
            </a:extLst>
          </p:cNvPr>
          <p:cNvGrpSpPr>
            <a:grpSpLocks/>
          </p:cNvGrpSpPr>
          <p:nvPr/>
        </p:nvGrpSpPr>
        <p:grpSpPr bwMode="auto">
          <a:xfrm>
            <a:off x="250825" y="0"/>
            <a:ext cx="1220788" cy="1454150"/>
            <a:chOff x="665" y="0"/>
            <a:chExt cx="769" cy="916"/>
          </a:xfrm>
        </p:grpSpPr>
        <p:sp>
          <p:nvSpPr>
            <p:cNvPr id="34823" name="Documents">
              <a:extLst>
                <a:ext uri="{FF2B5EF4-FFF2-40B4-BE49-F238E27FC236}">
                  <a16:creationId xmlns:a16="http://schemas.microsoft.com/office/drawing/2014/main" id="{EAC17DB5-E27E-440A-AC65-E32C2370F544}"/>
                </a:ext>
              </a:extLst>
            </p:cNvPr>
            <p:cNvSpPr>
              <a:spLocks noEditPoints="1" noChangeArrowheads="1"/>
            </p:cNvSpPr>
            <p:nvPr/>
          </p:nvSpPr>
          <p:spPr bwMode="auto">
            <a:xfrm rot="-2480753">
              <a:off x="665" y="153"/>
              <a:ext cx="616" cy="763"/>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defRPr/>
              </a:pPr>
              <a:endParaRPr lang="ru-RU">
                <a:latin typeface="Arial" charset="0"/>
              </a:endParaRPr>
            </a:p>
          </p:txBody>
        </p:sp>
        <p:pic>
          <p:nvPicPr>
            <p:cNvPr id="33798" name="Picture 8">
              <a:extLst>
                <a:ext uri="{FF2B5EF4-FFF2-40B4-BE49-F238E27FC236}">
                  <a16:creationId xmlns:a16="http://schemas.microsoft.com/office/drawing/2014/main" id="{E694C9B9-0EBD-47EF-B637-067BEFD1D4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662408">
              <a:off x="1247" y="0"/>
              <a:ext cx="187" cy="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wipe(up)">
                                      <p:cBhvr>
                                        <p:cTn id="7" dur="2000"/>
                                        <p:tgtEl>
                                          <p:spTgt spid="34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a:extLst>
              <a:ext uri="{FF2B5EF4-FFF2-40B4-BE49-F238E27FC236}">
                <a16:creationId xmlns:a16="http://schemas.microsoft.com/office/drawing/2014/main" id="{7F92A230-F0A6-4F2D-BD89-9231F497168F}"/>
              </a:ext>
            </a:extLst>
          </p:cNvPr>
          <p:cNvSpPr>
            <a:spLocks noGrp="1" noRot="1" noChangeArrowheads="1"/>
          </p:cNvSpPr>
          <p:nvPr>
            <p:ph type="title"/>
          </p:nvPr>
        </p:nvSpPr>
        <p:spPr bwMode="auto"/>
        <p:txBody>
          <a:bodyPr wrap="square" lIns="91440" tIns="45720" rIns="91440" bIns="45720" numCol="1" anchorCtr="0" compatLnSpc="1">
            <a:prstTxWarp prst="textNoShape">
              <a:avLst/>
            </a:prstTxWarp>
            <a:normAutofit fontScale="90000"/>
          </a:bodyPr>
          <a:lstStyle/>
          <a:p>
            <a:pPr eaLnBrk="1" hangingPunct="1">
              <a:defRPr/>
            </a:pPr>
            <a:r>
              <a:rPr lang="ru-RU" sz="2200" cap="none"/>
              <a:t>СИТУАЦИЯ 1: В НАШЕМ КИНОТЕАТРЕ ИДУТ </a:t>
            </a:r>
            <a:r>
              <a:rPr lang="ru-RU" sz="2200" cap="none">
                <a:hlinkClick r:id="rId2" action="ppaction://hlinkfile"/>
              </a:rPr>
              <a:t>ФИЛЬМЫ О ЛЮБВИ</a:t>
            </a:r>
            <a:r>
              <a:rPr lang="ru-RU" sz="2200" cap="none"/>
              <a:t>. А ДЕТЯМ ДО 16 ЛЕТ ИХ СМОТРЕТЬ НЕЛЬЗЯ. НАРУШАЕТСЯ  ЛИ ПРАВО НА ПОЛУЧЕНИЕ ИНФОРМАЦИИ ?</a:t>
            </a:r>
            <a:r>
              <a:rPr lang="ru-RU" sz="2200" cap="none">
                <a:latin typeface="Arial" charset="0"/>
              </a:rPr>
              <a:t> </a:t>
            </a:r>
            <a:endParaRPr lang="ru-RU" sz="2200" cap="none"/>
          </a:p>
        </p:txBody>
      </p:sp>
      <p:pic>
        <p:nvPicPr>
          <p:cNvPr id="34819" name="Picture 7" descr="3">
            <a:extLst>
              <a:ext uri="{FF2B5EF4-FFF2-40B4-BE49-F238E27FC236}">
                <a16:creationId xmlns:a16="http://schemas.microsoft.com/office/drawing/2014/main" id="{639757FE-4C66-42BE-9147-EE57BA3F86DD}"/>
              </a:ext>
            </a:extLst>
          </p:cNvPr>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1476375" y="1484313"/>
            <a:ext cx="6221413" cy="6697662"/>
          </a:xfr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a:extLst>
              <a:ext uri="{FF2B5EF4-FFF2-40B4-BE49-F238E27FC236}">
                <a16:creationId xmlns:a16="http://schemas.microsoft.com/office/drawing/2014/main" id="{4573DCA6-2E16-4870-A7F1-CD4899C15FA4}"/>
              </a:ext>
            </a:extLst>
          </p:cNvPr>
          <p:cNvSpPr>
            <a:spLocks noGrp="1" noRot="1" noChangeArrowheads="1"/>
          </p:cNvSpPr>
          <p:nvPr>
            <p:ph type="title"/>
          </p:nvPr>
        </p:nvSpPr>
        <p:spPr bwMode="auto">
          <a:xfrm>
            <a:off x="179388" y="260350"/>
            <a:ext cx="8662987" cy="1431925"/>
          </a:xfrm>
        </p:spPr>
        <p:txBody>
          <a:bodyPr wrap="square" lIns="91440" tIns="45720" rIns="91440" bIns="45720" numCol="1" anchorCtr="0" compatLnSpc="1">
            <a:prstTxWarp prst="textNoShape">
              <a:avLst/>
            </a:prstTxWarp>
            <a:normAutofit fontScale="90000"/>
          </a:bodyPr>
          <a:lstStyle/>
          <a:p>
            <a:pPr eaLnBrk="1" hangingPunct="1">
              <a:defRPr/>
            </a:pPr>
            <a:r>
              <a:rPr lang="ru-RU" sz="2400" cap="none"/>
              <a:t>СИТУАЦИЯ 2 : ШКОЛЬНЫЙ СОВЕТ ПРИНЯЛ РЕШЕНИЕ, ЧТОБЫ ВСЕ </a:t>
            </a:r>
            <a:r>
              <a:rPr lang="ru-RU" sz="2400" cap="none">
                <a:hlinkClick r:id="rId2" action="ppaction://hlinkfile"/>
              </a:rPr>
              <a:t>ХОДИЛИ В ШКОЛУ В ФОРМЕ</a:t>
            </a:r>
            <a:r>
              <a:rPr lang="ru-RU" sz="2400" cap="none"/>
              <a:t>. А Я - ПРОТИВ. НАРУШАЮТСЯ ЛИ МОИ ПРАВА? </a:t>
            </a:r>
          </a:p>
        </p:txBody>
      </p:sp>
      <p:pic>
        <p:nvPicPr>
          <p:cNvPr id="35843" name="Picture 7" descr="4">
            <a:extLst>
              <a:ext uri="{FF2B5EF4-FFF2-40B4-BE49-F238E27FC236}">
                <a16:creationId xmlns:a16="http://schemas.microsoft.com/office/drawing/2014/main" id="{02BA00C5-6F90-4C4A-A050-6E6C576D1B99}"/>
              </a:ext>
            </a:extLst>
          </p:cNvPr>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2195513" y="1628775"/>
            <a:ext cx="3917950" cy="4897438"/>
          </a:xfr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0B9BB81A-28B2-436C-A463-AE0CD4F09AC2}"/>
              </a:ext>
            </a:extLst>
          </p:cNvPr>
          <p:cNvSpPr>
            <a:spLocks noGrp="1" noRot="1" noChangeArrowheads="1"/>
          </p:cNvSpPr>
          <p:nvPr>
            <p:ph type="title"/>
          </p:nvPr>
        </p:nvSpPr>
        <p:spPr bwMode="auto">
          <a:xfrm>
            <a:off x="457200" y="244475"/>
            <a:ext cx="8385175" cy="2032000"/>
          </a:xfrm>
        </p:spPr>
        <p:txBody>
          <a:bodyPr wrap="square" lIns="91440" tIns="45720" rIns="91440" bIns="45720" numCol="1" anchorCtr="0" compatLnSpc="1">
            <a:prstTxWarp prst="textNoShape">
              <a:avLst/>
            </a:prstTxWarp>
          </a:bodyPr>
          <a:lstStyle/>
          <a:p>
            <a:pPr eaLnBrk="1" hangingPunct="1"/>
            <a:r>
              <a:rPr lang="ru-RU" altLang="ru-RU" sz="2400" b="1" cap="none">
                <a:solidFill>
                  <a:srgbClr val="000099"/>
                </a:solidFill>
              </a:rPr>
              <a:t>РОДИТЕЛИ И ДРУГИЕ ЧЛЕНЫ СЕМЬИ НЕ ДОЛЖНЫ НАРУШАТЬ, ОГРАНИЧИВАТЬ ПРАВА РЕБЕНКА</a:t>
            </a:r>
            <a:r>
              <a:rPr lang="ru-RU" altLang="ru-RU" sz="2400" cap="none">
                <a:solidFill>
                  <a:srgbClr val="000099"/>
                </a:solidFill>
              </a:rPr>
              <a:t>.</a:t>
            </a:r>
            <a:br>
              <a:rPr lang="ru-RU" altLang="ru-RU" sz="2400" cap="none">
                <a:solidFill>
                  <a:srgbClr val="000099"/>
                </a:solidFill>
              </a:rPr>
            </a:br>
            <a:br>
              <a:rPr lang="ru-RU" altLang="ru-RU" sz="2400" cap="none">
                <a:latin typeface="Arial" panose="020B0604020202020204" pitchFamily="34" charset="0"/>
              </a:rPr>
            </a:br>
            <a:r>
              <a:rPr lang="ru-RU" altLang="ru-RU" sz="1800" b="1" cap="none">
                <a:solidFill>
                  <a:schemeClr val="accent1"/>
                </a:solidFill>
              </a:rPr>
              <a:t>ТИПИЧНЫЕ СЛУЧАИ НАРУШЕНИЯ:</a:t>
            </a:r>
          </a:p>
        </p:txBody>
      </p:sp>
      <p:sp>
        <p:nvSpPr>
          <p:cNvPr id="74755" name="Rectangle 3">
            <a:extLst>
              <a:ext uri="{FF2B5EF4-FFF2-40B4-BE49-F238E27FC236}">
                <a16:creationId xmlns:a16="http://schemas.microsoft.com/office/drawing/2014/main" id="{3188C4A9-4BF2-4216-AD4F-F08B2BD257E1}"/>
              </a:ext>
            </a:extLst>
          </p:cNvPr>
          <p:cNvSpPr>
            <a:spLocks noGrp="1" noRot="1" noChangeArrowheads="1"/>
          </p:cNvSpPr>
          <p:nvPr>
            <p:ph sz="quarter" idx="1"/>
          </p:nvPr>
        </p:nvSpPr>
        <p:spPr>
          <a:xfrm>
            <a:off x="179388" y="2492375"/>
            <a:ext cx="8666162" cy="4191000"/>
          </a:xfrm>
        </p:spPr>
        <p:txBody>
          <a:bodyPr/>
          <a:lstStyle/>
          <a:p>
            <a:pPr eaLnBrk="1" hangingPunct="1"/>
            <a:r>
              <a:rPr lang="ru-RU" altLang="ru-RU" sz="2800"/>
              <a:t>физическое или психологическое насилие;</a:t>
            </a:r>
          </a:p>
          <a:p>
            <a:pPr eaLnBrk="1" hangingPunct="1"/>
            <a:r>
              <a:rPr lang="ru-RU" altLang="ru-RU" sz="2800"/>
              <a:t>оскорбление или злоупотребление правом;</a:t>
            </a:r>
          </a:p>
          <a:p>
            <a:pPr eaLnBrk="1" hangingPunct="1"/>
            <a:r>
              <a:rPr lang="ru-RU" altLang="ru-RU" sz="2800"/>
              <a:t>отсутствие заботы или небрежное обращение;</a:t>
            </a:r>
          </a:p>
          <a:p>
            <a:pPr eaLnBrk="1" hangingPunct="1"/>
            <a:r>
              <a:rPr lang="ru-RU" altLang="ru-RU" sz="2800"/>
              <a:t>грубое обращение;</a:t>
            </a:r>
          </a:p>
          <a:p>
            <a:pPr eaLnBrk="1" hangingPunct="1"/>
            <a:r>
              <a:rPr lang="ru-RU" altLang="ru-RU" sz="2800"/>
              <a:t>эксплуатация;</a:t>
            </a:r>
          </a:p>
          <a:p>
            <a:pPr eaLnBrk="1" hangingPunct="1"/>
            <a:r>
              <a:rPr lang="ru-RU" altLang="ru-RU" sz="2800"/>
              <a:t>сексуальные злоупотребления со стороны родителей, законных опекунов или любого другого лица, заботящегося о ребенке.</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4754"/>
                                        </p:tgtEl>
                                        <p:attrNameLst>
                                          <p:attrName>style.visibility</p:attrName>
                                        </p:attrNameLst>
                                      </p:cBhvr>
                                      <p:to>
                                        <p:strVal val="visible"/>
                                      </p:to>
                                    </p:set>
                                    <p:animEffect transition="in" filter="blinds(horizontal)">
                                      <p:cBhvr>
                                        <p:cTn id="7" dur="1000"/>
                                        <p:tgtEl>
                                          <p:spTgt spid="74754"/>
                                        </p:tgtEl>
                                      </p:cBhvr>
                                    </p:animEffect>
                                  </p:childTnLst>
                                </p:cTn>
                              </p:par>
                            </p:childTnLst>
                          </p:cTn>
                        </p:par>
                        <p:par>
                          <p:cTn id="8" fill="hold" nodeType="afterGroup">
                            <p:stCondLst>
                              <p:cond delay="1000"/>
                            </p:stCondLst>
                            <p:childTnLst>
                              <p:par>
                                <p:cTn id="9" presetID="2" presetClass="entr" presetSubtype="8" fill="hold" grpId="0" nodeType="afterEffect">
                                  <p:stCondLst>
                                    <p:cond delay="0"/>
                                  </p:stCondLst>
                                  <p:childTnLst>
                                    <p:set>
                                      <p:cBhvr>
                                        <p:cTn id="10" dur="1" fill="hold">
                                          <p:stCondLst>
                                            <p:cond delay="0"/>
                                          </p:stCondLst>
                                        </p:cTn>
                                        <p:tgtEl>
                                          <p:spTgt spid="74755">
                                            <p:txEl>
                                              <p:pRg st="0" end="0"/>
                                            </p:txEl>
                                          </p:spTgt>
                                        </p:tgtEl>
                                        <p:attrNameLst>
                                          <p:attrName>style.visibility</p:attrName>
                                        </p:attrNameLst>
                                      </p:cBhvr>
                                      <p:to>
                                        <p:strVal val="visible"/>
                                      </p:to>
                                    </p:set>
                                    <p:anim calcmode="lin" valueType="num">
                                      <p:cBhvr additive="base">
                                        <p:cTn id="11" dur="1000" fill="hold"/>
                                        <p:tgtEl>
                                          <p:spTgt spid="74755">
                                            <p:txEl>
                                              <p:pRg st="0" end="0"/>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74755">
                                            <p:txEl>
                                              <p:pRg st="0" end="0"/>
                                            </p:txEl>
                                          </p:spTgt>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2000"/>
                            </p:stCondLst>
                            <p:childTnLst>
                              <p:par>
                                <p:cTn id="14" presetID="2" presetClass="entr" presetSubtype="8" fill="hold" grpId="0" nodeType="afterEffect">
                                  <p:stCondLst>
                                    <p:cond delay="0"/>
                                  </p:stCondLst>
                                  <p:childTnLst>
                                    <p:set>
                                      <p:cBhvr>
                                        <p:cTn id="15" dur="1" fill="hold">
                                          <p:stCondLst>
                                            <p:cond delay="0"/>
                                          </p:stCondLst>
                                        </p:cTn>
                                        <p:tgtEl>
                                          <p:spTgt spid="74755">
                                            <p:txEl>
                                              <p:pRg st="1" end="1"/>
                                            </p:txEl>
                                          </p:spTgt>
                                        </p:tgtEl>
                                        <p:attrNameLst>
                                          <p:attrName>style.visibility</p:attrName>
                                        </p:attrNameLst>
                                      </p:cBhvr>
                                      <p:to>
                                        <p:strVal val="visible"/>
                                      </p:to>
                                    </p:set>
                                    <p:anim calcmode="lin" valueType="num">
                                      <p:cBhvr additive="base">
                                        <p:cTn id="16" dur="1000" fill="hold"/>
                                        <p:tgtEl>
                                          <p:spTgt spid="74755">
                                            <p:txEl>
                                              <p:pRg st="1" end="1"/>
                                            </p:txEl>
                                          </p:spTgt>
                                        </p:tgtEl>
                                        <p:attrNameLst>
                                          <p:attrName>ppt_x</p:attrName>
                                        </p:attrNameLst>
                                      </p:cBhvr>
                                      <p:tavLst>
                                        <p:tav tm="0">
                                          <p:val>
                                            <p:strVal val="0-#ppt_w/2"/>
                                          </p:val>
                                        </p:tav>
                                        <p:tav tm="100000">
                                          <p:val>
                                            <p:strVal val="#ppt_x"/>
                                          </p:val>
                                        </p:tav>
                                      </p:tavLst>
                                    </p:anim>
                                    <p:anim calcmode="lin" valueType="num">
                                      <p:cBhvr additive="base">
                                        <p:cTn id="17" dur="1000" fill="hold"/>
                                        <p:tgtEl>
                                          <p:spTgt spid="74755">
                                            <p:txEl>
                                              <p:pRg st="1" end="1"/>
                                            </p:txEl>
                                          </p:spTgt>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3000"/>
                            </p:stCondLst>
                            <p:childTnLst>
                              <p:par>
                                <p:cTn id="19" presetID="2" presetClass="entr" presetSubtype="8" fill="hold" grpId="0" nodeType="afterEffect">
                                  <p:stCondLst>
                                    <p:cond delay="0"/>
                                  </p:stCondLst>
                                  <p:childTnLst>
                                    <p:set>
                                      <p:cBhvr>
                                        <p:cTn id="20" dur="1" fill="hold">
                                          <p:stCondLst>
                                            <p:cond delay="0"/>
                                          </p:stCondLst>
                                        </p:cTn>
                                        <p:tgtEl>
                                          <p:spTgt spid="74755">
                                            <p:txEl>
                                              <p:pRg st="2" end="2"/>
                                            </p:txEl>
                                          </p:spTgt>
                                        </p:tgtEl>
                                        <p:attrNameLst>
                                          <p:attrName>style.visibility</p:attrName>
                                        </p:attrNameLst>
                                      </p:cBhvr>
                                      <p:to>
                                        <p:strVal val="visible"/>
                                      </p:to>
                                    </p:set>
                                    <p:anim calcmode="lin" valueType="num">
                                      <p:cBhvr additive="base">
                                        <p:cTn id="21" dur="1000" fill="hold"/>
                                        <p:tgtEl>
                                          <p:spTgt spid="74755">
                                            <p:txEl>
                                              <p:pRg st="2" end="2"/>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74755">
                                            <p:txEl>
                                              <p:pRg st="2" end="2"/>
                                            </p:txEl>
                                          </p:spTgt>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4000"/>
                            </p:stCondLst>
                            <p:childTnLst>
                              <p:par>
                                <p:cTn id="24" presetID="2" presetClass="entr" presetSubtype="8" fill="hold" grpId="0" nodeType="afterEffect">
                                  <p:stCondLst>
                                    <p:cond delay="0"/>
                                  </p:stCondLst>
                                  <p:childTnLst>
                                    <p:set>
                                      <p:cBhvr>
                                        <p:cTn id="25" dur="1" fill="hold">
                                          <p:stCondLst>
                                            <p:cond delay="0"/>
                                          </p:stCondLst>
                                        </p:cTn>
                                        <p:tgtEl>
                                          <p:spTgt spid="74755">
                                            <p:txEl>
                                              <p:pRg st="3" end="3"/>
                                            </p:txEl>
                                          </p:spTgt>
                                        </p:tgtEl>
                                        <p:attrNameLst>
                                          <p:attrName>style.visibility</p:attrName>
                                        </p:attrNameLst>
                                      </p:cBhvr>
                                      <p:to>
                                        <p:strVal val="visible"/>
                                      </p:to>
                                    </p:set>
                                    <p:anim calcmode="lin" valueType="num">
                                      <p:cBhvr additive="base">
                                        <p:cTn id="26" dur="1000" fill="hold"/>
                                        <p:tgtEl>
                                          <p:spTgt spid="74755">
                                            <p:txEl>
                                              <p:pRg st="3" end="3"/>
                                            </p:txEl>
                                          </p:spTgt>
                                        </p:tgtEl>
                                        <p:attrNameLst>
                                          <p:attrName>ppt_x</p:attrName>
                                        </p:attrNameLst>
                                      </p:cBhvr>
                                      <p:tavLst>
                                        <p:tav tm="0">
                                          <p:val>
                                            <p:strVal val="0-#ppt_w/2"/>
                                          </p:val>
                                        </p:tav>
                                        <p:tav tm="100000">
                                          <p:val>
                                            <p:strVal val="#ppt_x"/>
                                          </p:val>
                                        </p:tav>
                                      </p:tavLst>
                                    </p:anim>
                                    <p:anim calcmode="lin" valueType="num">
                                      <p:cBhvr additive="base">
                                        <p:cTn id="27" dur="1000" fill="hold"/>
                                        <p:tgtEl>
                                          <p:spTgt spid="74755">
                                            <p:txEl>
                                              <p:pRg st="3" end="3"/>
                                            </p:txEl>
                                          </p:spTgt>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5000"/>
                            </p:stCondLst>
                            <p:childTnLst>
                              <p:par>
                                <p:cTn id="29" presetID="2" presetClass="entr" presetSubtype="8" fill="hold" grpId="0" nodeType="afterEffect">
                                  <p:stCondLst>
                                    <p:cond delay="0"/>
                                  </p:stCondLst>
                                  <p:childTnLst>
                                    <p:set>
                                      <p:cBhvr>
                                        <p:cTn id="30" dur="1" fill="hold">
                                          <p:stCondLst>
                                            <p:cond delay="0"/>
                                          </p:stCondLst>
                                        </p:cTn>
                                        <p:tgtEl>
                                          <p:spTgt spid="74755">
                                            <p:txEl>
                                              <p:pRg st="4" end="4"/>
                                            </p:txEl>
                                          </p:spTgt>
                                        </p:tgtEl>
                                        <p:attrNameLst>
                                          <p:attrName>style.visibility</p:attrName>
                                        </p:attrNameLst>
                                      </p:cBhvr>
                                      <p:to>
                                        <p:strVal val="visible"/>
                                      </p:to>
                                    </p:set>
                                    <p:anim calcmode="lin" valueType="num">
                                      <p:cBhvr additive="base">
                                        <p:cTn id="31" dur="1000" fill="hold"/>
                                        <p:tgtEl>
                                          <p:spTgt spid="74755">
                                            <p:txEl>
                                              <p:pRg st="4" end="4"/>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74755">
                                            <p:txEl>
                                              <p:pRg st="4" end="4"/>
                                            </p:txEl>
                                          </p:spTgt>
                                        </p:tgtEl>
                                        <p:attrNameLst>
                                          <p:attrName>ppt_y</p:attrName>
                                        </p:attrNameLst>
                                      </p:cBhvr>
                                      <p:tavLst>
                                        <p:tav tm="0">
                                          <p:val>
                                            <p:strVal val="#ppt_y"/>
                                          </p:val>
                                        </p:tav>
                                        <p:tav tm="100000">
                                          <p:val>
                                            <p:strVal val="#ppt_y"/>
                                          </p:val>
                                        </p:tav>
                                      </p:tavLst>
                                    </p:anim>
                                  </p:childTnLst>
                                </p:cTn>
                              </p:par>
                            </p:childTnLst>
                          </p:cTn>
                        </p:par>
                        <p:par>
                          <p:cTn id="33" fill="hold" nodeType="afterGroup">
                            <p:stCondLst>
                              <p:cond delay="6000"/>
                            </p:stCondLst>
                            <p:childTnLst>
                              <p:par>
                                <p:cTn id="34" presetID="2" presetClass="entr" presetSubtype="8" fill="hold" grpId="0" nodeType="afterEffect">
                                  <p:stCondLst>
                                    <p:cond delay="0"/>
                                  </p:stCondLst>
                                  <p:childTnLst>
                                    <p:set>
                                      <p:cBhvr>
                                        <p:cTn id="35" dur="1" fill="hold">
                                          <p:stCondLst>
                                            <p:cond delay="0"/>
                                          </p:stCondLst>
                                        </p:cTn>
                                        <p:tgtEl>
                                          <p:spTgt spid="74755">
                                            <p:txEl>
                                              <p:pRg st="5" end="5"/>
                                            </p:txEl>
                                          </p:spTgt>
                                        </p:tgtEl>
                                        <p:attrNameLst>
                                          <p:attrName>style.visibility</p:attrName>
                                        </p:attrNameLst>
                                      </p:cBhvr>
                                      <p:to>
                                        <p:strVal val="visible"/>
                                      </p:to>
                                    </p:set>
                                    <p:anim calcmode="lin" valueType="num">
                                      <p:cBhvr additive="base">
                                        <p:cTn id="36" dur="1000" fill="hold"/>
                                        <p:tgtEl>
                                          <p:spTgt spid="74755">
                                            <p:txEl>
                                              <p:pRg st="5" end="5"/>
                                            </p:txEl>
                                          </p:spTgt>
                                        </p:tgtEl>
                                        <p:attrNameLst>
                                          <p:attrName>ppt_x</p:attrName>
                                        </p:attrNameLst>
                                      </p:cBhvr>
                                      <p:tavLst>
                                        <p:tav tm="0">
                                          <p:val>
                                            <p:strVal val="0-#ppt_w/2"/>
                                          </p:val>
                                        </p:tav>
                                        <p:tav tm="100000">
                                          <p:val>
                                            <p:strVal val="#ppt_x"/>
                                          </p:val>
                                        </p:tav>
                                      </p:tavLst>
                                    </p:anim>
                                    <p:anim calcmode="lin" valueType="num">
                                      <p:cBhvr additive="base">
                                        <p:cTn id="37" dur="1000" fill="hold"/>
                                        <p:tgtEl>
                                          <p:spTgt spid="7475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P spid="7475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3399FF"/>
            </a:gs>
            <a:gs pos="16000">
              <a:srgbClr val="00CCCC"/>
            </a:gs>
            <a:gs pos="47000">
              <a:srgbClr val="9999FF"/>
            </a:gs>
            <a:gs pos="60001">
              <a:srgbClr val="2E6792"/>
            </a:gs>
            <a:gs pos="71001">
              <a:srgbClr val="3333CC"/>
            </a:gs>
            <a:gs pos="81000">
              <a:srgbClr val="1170FF"/>
            </a:gs>
            <a:gs pos="100000">
              <a:srgbClr val="006699"/>
            </a:gs>
          </a:gsLst>
          <a:path path="shape">
            <a:fillToRect l="50000" t="50000" r="50000" b="50000"/>
          </a:path>
        </a:gradFill>
        <a:effectLst/>
      </p:bgPr>
    </p:bg>
    <p:spTree>
      <p:nvGrpSpPr>
        <p:cNvPr id="1" name=""/>
        <p:cNvGrpSpPr/>
        <p:nvPr/>
      </p:nvGrpSpPr>
      <p:grpSpPr>
        <a:xfrm>
          <a:off x="0" y="0"/>
          <a:ext cx="0" cy="0"/>
          <a:chOff x="0" y="0"/>
          <a:chExt cx="0" cy="0"/>
        </a:xfrm>
      </p:grpSpPr>
      <p:sp>
        <p:nvSpPr>
          <p:cNvPr id="36867" name="WordArt 3">
            <a:extLst>
              <a:ext uri="{FF2B5EF4-FFF2-40B4-BE49-F238E27FC236}">
                <a16:creationId xmlns:a16="http://schemas.microsoft.com/office/drawing/2014/main" id="{2CA6555E-3E3A-4BAF-AC5A-2D423A50CA88}"/>
              </a:ext>
            </a:extLst>
          </p:cNvPr>
          <p:cNvSpPr>
            <a:spLocks noChangeArrowheads="1" noChangeShapeType="1" noTextEdit="1"/>
          </p:cNvSpPr>
          <p:nvPr/>
        </p:nvSpPr>
        <p:spPr bwMode="auto">
          <a:xfrm>
            <a:off x="684213" y="1773238"/>
            <a:ext cx="8064500" cy="3240087"/>
          </a:xfrm>
          <a:prstGeom prst="rect">
            <a:avLst/>
          </a:prstGeom>
        </p:spPr>
        <p:txBody>
          <a:bodyPr wrap="none" fromWordArt="1">
            <a:prstTxWarp prst="textPlain">
              <a:avLst>
                <a:gd name="adj" fmla="val 50000"/>
              </a:avLst>
            </a:prstTxWarp>
          </a:bodyPr>
          <a:lstStyle/>
          <a:p>
            <a:pPr algn="ctr"/>
            <a:r>
              <a:rPr lang="ru-RU" sz="3600" b="1" kern="10" spc="720">
                <a:ln w="9525">
                  <a:solidFill>
                    <a:srgbClr val="FFFF00"/>
                  </a:solidFill>
                  <a:round/>
                  <a:headEnd/>
                  <a:tailEnd/>
                </a:ln>
                <a:gradFill rotWithShape="1">
                  <a:gsLst>
                    <a:gs pos="0">
                      <a:srgbClr val="A603AB"/>
                    </a:gs>
                    <a:gs pos="6000">
                      <a:srgbClr val="E81766"/>
                    </a:gs>
                    <a:gs pos="13499">
                      <a:srgbClr val="EE3F17"/>
                    </a:gs>
                    <a:gs pos="24001">
                      <a:srgbClr val="FFFF00"/>
                    </a:gs>
                    <a:gs pos="32500">
                      <a:srgbClr val="1A8D48"/>
                    </a:gs>
                    <a:gs pos="39500">
                      <a:srgbClr val="0819FB"/>
                    </a:gs>
                    <a:gs pos="50000">
                      <a:srgbClr val="A603AB"/>
                    </a:gs>
                    <a:gs pos="60501">
                      <a:srgbClr val="0819FB"/>
                    </a:gs>
                    <a:gs pos="67500">
                      <a:srgbClr val="1A8D48"/>
                    </a:gs>
                    <a:gs pos="75999">
                      <a:srgbClr val="FFFF00"/>
                    </a:gs>
                    <a:gs pos="86501">
                      <a:srgbClr val="EE3F17"/>
                    </a:gs>
                    <a:gs pos="94000">
                      <a:srgbClr val="E81766"/>
                    </a:gs>
                    <a:gs pos="100000">
                      <a:srgbClr val="A603AB"/>
                    </a:gs>
                  </a:gsLst>
                  <a:lin ang="0" scaled="1"/>
                </a:gradFill>
                <a:effectLst>
                  <a:outerShdw dist="45791" dir="3378596" algn="ctr" rotWithShape="0">
                    <a:srgbClr val="4D4D4D">
                      <a:alpha val="79999"/>
                    </a:srgbClr>
                  </a:outerShdw>
                </a:effectLst>
                <a:latin typeface="Comic Sans MS" panose="030F0702030302020204" pitchFamily="66" charset="0"/>
              </a:rPr>
              <a:t>Благодарю за внимание.</a:t>
            </a:r>
          </a:p>
          <a:p>
            <a:pPr algn="ctr"/>
            <a:r>
              <a:rPr lang="ru-RU" sz="3600" b="1" kern="10" spc="720">
                <a:ln w="9525">
                  <a:solidFill>
                    <a:srgbClr val="FFFF00"/>
                  </a:solidFill>
                  <a:round/>
                  <a:headEnd/>
                  <a:tailEnd/>
                </a:ln>
                <a:gradFill rotWithShape="1">
                  <a:gsLst>
                    <a:gs pos="0">
                      <a:srgbClr val="A603AB"/>
                    </a:gs>
                    <a:gs pos="6000">
                      <a:srgbClr val="E81766"/>
                    </a:gs>
                    <a:gs pos="13499">
                      <a:srgbClr val="EE3F17"/>
                    </a:gs>
                    <a:gs pos="24001">
                      <a:srgbClr val="FFFF00"/>
                    </a:gs>
                    <a:gs pos="32500">
                      <a:srgbClr val="1A8D48"/>
                    </a:gs>
                    <a:gs pos="39500">
                      <a:srgbClr val="0819FB"/>
                    </a:gs>
                    <a:gs pos="50000">
                      <a:srgbClr val="A603AB"/>
                    </a:gs>
                    <a:gs pos="60501">
                      <a:srgbClr val="0819FB"/>
                    </a:gs>
                    <a:gs pos="67500">
                      <a:srgbClr val="1A8D48"/>
                    </a:gs>
                    <a:gs pos="75999">
                      <a:srgbClr val="FFFF00"/>
                    </a:gs>
                    <a:gs pos="86501">
                      <a:srgbClr val="EE3F17"/>
                    </a:gs>
                    <a:gs pos="94000">
                      <a:srgbClr val="E81766"/>
                    </a:gs>
                    <a:gs pos="100000">
                      <a:srgbClr val="A603AB"/>
                    </a:gs>
                  </a:gsLst>
                  <a:lin ang="0" scaled="1"/>
                </a:gradFill>
                <a:effectLst>
                  <a:outerShdw dist="45791" dir="3378596" algn="ctr" rotWithShape="0">
                    <a:srgbClr val="4D4D4D">
                      <a:alpha val="79999"/>
                    </a:srgbClr>
                  </a:outerShdw>
                </a:effectLst>
                <a:latin typeface="Comic Sans MS" panose="030F0702030302020204" pitchFamily="66" charset="0"/>
              </a:rPr>
              <a:t>Знайте свои права и</a:t>
            </a:r>
          </a:p>
          <a:p>
            <a:pPr algn="ctr"/>
            <a:r>
              <a:rPr lang="ru-RU" sz="3600" b="1" kern="10" spc="720">
                <a:ln w="9525">
                  <a:solidFill>
                    <a:srgbClr val="FFFF00"/>
                  </a:solidFill>
                  <a:round/>
                  <a:headEnd/>
                  <a:tailEnd/>
                </a:ln>
                <a:gradFill rotWithShape="1">
                  <a:gsLst>
                    <a:gs pos="0">
                      <a:srgbClr val="A603AB"/>
                    </a:gs>
                    <a:gs pos="6000">
                      <a:srgbClr val="E81766"/>
                    </a:gs>
                    <a:gs pos="13499">
                      <a:srgbClr val="EE3F17"/>
                    </a:gs>
                    <a:gs pos="24001">
                      <a:srgbClr val="FFFF00"/>
                    </a:gs>
                    <a:gs pos="32500">
                      <a:srgbClr val="1A8D48"/>
                    </a:gs>
                    <a:gs pos="39500">
                      <a:srgbClr val="0819FB"/>
                    </a:gs>
                    <a:gs pos="50000">
                      <a:srgbClr val="A603AB"/>
                    </a:gs>
                    <a:gs pos="60501">
                      <a:srgbClr val="0819FB"/>
                    </a:gs>
                    <a:gs pos="67500">
                      <a:srgbClr val="1A8D48"/>
                    </a:gs>
                    <a:gs pos="75999">
                      <a:srgbClr val="FFFF00"/>
                    </a:gs>
                    <a:gs pos="86501">
                      <a:srgbClr val="EE3F17"/>
                    </a:gs>
                    <a:gs pos="94000">
                      <a:srgbClr val="E81766"/>
                    </a:gs>
                    <a:gs pos="100000">
                      <a:srgbClr val="A603AB"/>
                    </a:gs>
                  </a:gsLst>
                  <a:lin ang="0" scaled="1"/>
                </a:gradFill>
                <a:effectLst>
                  <a:outerShdw dist="45791" dir="3378596" algn="ctr" rotWithShape="0">
                    <a:srgbClr val="4D4D4D">
                      <a:alpha val="79999"/>
                    </a:srgbClr>
                  </a:outerShdw>
                </a:effectLst>
                <a:latin typeface="Comic Sans MS" panose="030F0702030302020204" pitchFamily="66" charset="0"/>
              </a:rPr>
              <a:t> выполняйте обязанности</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36867"/>
                                        </p:tgtEl>
                                        <p:attrNameLst>
                                          <p:attrName>style.visibility</p:attrName>
                                        </p:attrNameLst>
                                      </p:cBhvr>
                                      <p:to>
                                        <p:strVal val="visible"/>
                                      </p:to>
                                    </p:set>
                                    <p:anim calcmode="lin" valueType="num">
                                      <p:cBhvr>
                                        <p:cTn id="7" dur="3000" fill="hold"/>
                                        <p:tgtEl>
                                          <p:spTgt spid="36867"/>
                                        </p:tgtEl>
                                        <p:attrNameLst>
                                          <p:attrName>ppt_w</p:attrName>
                                        </p:attrNameLst>
                                      </p:cBhvr>
                                      <p:tavLst>
                                        <p:tav tm="0">
                                          <p:val>
                                            <p:fltVal val="0"/>
                                          </p:val>
                                        </p:tav>
                                        <p:tav tm="100000">
                                          <p:val>
                                            <p:strVal val="#ppt_w"/>
                                          </p:val>
                                        </p:tav>
                                      </p:tavLst>
                                    </p:anim>
                                    <p:anim calcmode="lin" valueType="num">
                                      <p:cBhvr>
                                        <p:cTn id="8" dur="3000" fill="hold"/>
                                        <p:tgtEl>
                                          <p:spTgt spid="36867"/>
                                        </p:tgtEl>
                                        <p:attrNameLst>
                                          <p:attrName>ppt_h</p:attrName>
                                        </p:attrNameLst>
                                      </p:cBhvr>
                                      <p:tavLst>
                                        <p:tav tm="0">
                                          <p:val>
                                            <p:fltVal val="0"/>
                                          </p:val>
                                        </p:tav>
                                        <p:tav tm="100000">
                                          <p:val>
                                            <p:strVal val="#ppt_h"/>
                                          </p:val>
                                        </p:tav>
                                      </p:tavLst>
                                    </p:anim>
                                    <p:animEffect transition="in" filter="fade">
                                      <p:cBhvr>
                                        <p:cTn id="9" dur="3000"/>
                                        <p:tgtEl>
                                          <p:spTgt spid="36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1CC8551E-DF48-421A-B25E-BEC1C9DAC376}"/>
              </a:ext>
            </a:extLst>
          </p:cNvPr>
          <p:cNvSpPr>
            <a:spLocks noGrp="1" noRot="1" noChangeArrowheads="1"/>
          </p:cNvSpPr>
          <p:nvPr>
            <p:ph type="title"/>
          </p:nvPr>
        </p:nvSpPr>
        <p:spPr>
          <a:xfrm>
            <a:off x="142875" y="1428750"/>
            <a:ext cx="8501063" cy="1143000"/>
          </a:xfrm>
        </p:spPr>
        <p:txBody>
          <a:bodyPr>
            <a:noAutofit/>
          </a:bodyPr>
          <a:lstStyle/>
          <a:p>
            <a:pPr algn="ctr" eaLnBrk="1" fontAlgn="auto" hangingPunct="1">
              <a:spcAft>
                <a:spcPts val="0"/>
              </a:spcAft>
              <a:defRPr/>
            </a:pPr>
            <a:br>
              <a:rPr lang="ru-RU" sz="4000" b="1" dirty="0"/>
            </a:br>
            <a:br>
              <a:rPr lang="ru-RU" sz="4000" b="1" dirty="0"/>
            </a:br>
            <a:r>
              <a:rPr lang="ru-RU" sz="4000" b="1" dirty="0"/>
              <a:t>Права несовершеннолетних детей ( до 18 лет) определяются:</a:t>
            </a:r>
            <a:br>
              <a:rPr lang="ru-RU" sz="4000" dirty="0"/>
            </a:br>
            <a:endParaRPr lang="ru-RU" sz="4000" dirty="0"/>
          </a:p>
        </p:txBody>
      </p:sp>
      <p:sp>
        <p:nvSpPr>
          <p:cNvPr id="72707" name="Rectangle 3">
            <a:extLst>
              <a:ext uri="{FF2B5EF4-FFF2-40B4-BE49-F238E27FC236}">
                <a16:creationId xmlns:a16="http://schemas.microsoft.com/office/drawing/2014/main" id="{A15DD70B-5F4D-4A05-9F56-A4AEB0237D24}"/>
              </a:ext>
            </a:extLst>
          </p:cNvPr>
          <p:cNvSpPr>
            <a:spLocks noGrp="1" noRot="1" noChangeArrowheads="1"/>
          </p:cNvSpPr>
          <p:nvPr>
            <p:ph type="body" idx="1"/>
          </p:nvPr>
        </p:nvSpPr>
        <p:spPr>
          <a:xfrm>
            <a:off x="0" y="2143125"/>
            <a:ext cx="8734425" cy="4071938"/>
          </a:xfrm>
        </p:spPr>
        <p:txBody>
          <a:bodyPr/>
          <a:lstStyle/>
          <a:p>
            <a:pPr eaLnBrk="1" hangingPunct="1"/>
            <a:r>
              <a:rPr lang="ru-RU" altLang="ru-RU" sz="3600" b="1"/>
              <a:t>Конвенцией о правах ребенка. Часть 1.</a:t>
            </a:r>
          </a:p>
          <a:p>
            <a:pPr eaLnBrk="1" hangingPunct="1"/>
            <a:r>
              <a:rPr lang="ru-RU" altLang="ru-RU" sz="3600" b="1"/>
              <a:t>Семейным кодексом РФ. Глава 2.</a:t>
            </a:r>
          </a:p>
          <a:p>
            <a:pPr eaLnBrk="1" hangingPunct="1"/>
            <a:r>
              <a:rPr lang="ru-RU" altLang="ru-RU" sz="3600" b="1"/>
              <a:t>Федеральным законом  «Об основных гарантиях прав ребенка в Российской Федерации».</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 calcmode="lin" valueType="num">
                                      <p:cBhvr additive="base">
                                        <p:cTn id="7" dur="500" fill="hold"/>
                                        <p:tgtEl>
                                          <p:spTgt spid="727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2707">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1000"/>
                                  </p:stCondLst>
                                  <p:childTnLst>
                                    <p:set>
                                      <p:cBhvr>
                                        <p:cTn id="11" dur="1" fill="hold">
                                          <p:stCondLst>
                                            <p:cond delay="0"/>
                                          </p:stCondLst>
                                        </p:cTn>
                                        <p:tgtEl>
                                          <p:spTgt spid="72707">
                                            <p:txEl>
                                              <p:pRg st="1" end="1"/>
                                            </p:txEl>
                                          </p:spTgt>
                                        </p:tgtEl>
                                        <p:attrNameLst>
                                          <p:attrName>style.visibility</p:attrName>
                                        </p:attrNameLst>
                                      </p:cBhvr>
                                      <p:to>
                                        <p:strVal val="visible"/>
                                      </p:to>
                                    </p:set>
                                    <p:anim calcmode="lin" valueType="num">
                                      <p:cBhvr additive="base">
                                        <p:cTn id="12" dur="500" fill="hold"/>
                                        <p:tgtEl>
                                          <p:spTgt spid="72707">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2707">
                                            <p:txEl>
                                              <p:pRg st="1" end="1"/>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2000"/>
                            </p:stCondLst>
                            <p:childTnLst>
                              <p:par>
                                <p:cTn id="15" presetID="2" presetClass="entr" presetSubtype="4" fill="hold" nodeType="afterEffect">
                                  <p:stCondLst>
                                    <p:cond delay="1000"/>
                                  </p:stCondLst>
                                  <p:childTnLst>
                                    <p:set>
                                      <p:cBhvr>
                                        <p:cTn id="16" dur="1" fill="hold">
                                          <p:stCondLst>
                                            <p:cond delay="0"/>
                                          </p:stCondLst>
                                        </p:cTn>
                                        <p:tgtEl>
                                          <p:spTgt spid="72707">
                                            <p:txEl>
                                              <p:pRg st="2" end="2"/>
                                            </p:txEl>
                                          </p:spTgt>
                                        </p:tgtEl>
                                        <p:attrNameLst>
                                          <p:attrName>style.visibility</p:attrName>
                                        </p:attrNameLst>
                                      </p:cBhvr>
                                      <p:to>
                                        <p:strVal val="visible"/>
                                      </p:to>
                                    </p:set>
                                    <p:anim calcmode="lin" valueType="num">
                                      <p:cBhvr additive="base">
                                        <p:cTn id="17" dur="500" fill="hold"/>
                                        <p:tgtEl>
                                          <p:spTgt spid="7270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270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1EDF0016-4375-479F-8446-AE893840E06C}"/>
              </a:ext>
            </a:extLst>
          </p:cNvPr>
          <p:cNvSpPr>
            <a:spLocks noGrp="1" noRot="1" noChangeArrowheads="1"/>
          </p:cNvSpPr>
          <p:nvPr>
            <p:ph type="title"/>
          </p:nvPr>
        </p:nvSpPr>
        <p:spPr>
          <a:xfrm>
            <a:off x="428625" y="500063"/>
            <a:ext cx="8183563" cy="1050925"/>
          </a:xfrm>
        </p:spPr>
        <p:txBody>
          <a:bodyPr>
            <a:normAutofit fontScale="90000"/>
          </a:bodyPr>
          <a:lstStyle/>
          <a:p>
            <a:pPr algn="ctr" eaLnBrk="1" fontAlgn="auto" hangingPunct="1">
              <a:spcAft>
                <a:spcPts val="0"/>
              </a:spcAft>
              <a:defRPr/>
            </a:pPr>
            <a:r>
              <a:rPr lang="ru-RU" sz="4000" b="1" dirty="0"/>
              <a:t>Международные документы о правах человека:</a:t>
            </a:r>
          </a:p>
        </p:txBody>
      </p:sp>
      <p:sp>
        <p:nvSpPr>
          <p:cNvPr id="87043" name="Rectangle 3">
            <a:extLst>
              <a:ext uri="{FF2B5EF4-FFF2-40B4-BE49-F238E27FC236}">
                <a16:creationId xmlns:a16="http://schemas.microsoft.com/office/drawing/2014/main" id="{08DDB67A-FF44-4B3F-B588-B2CE165F92E1}"/>
              </a:ext>
            </a:extLst>
          </p:cNvPr>
          <p:cNvSpPr>
            <a:spLocks noGrp="1" noRot="1" noChangeArrowheads="1"/>
          </p:cNvSpPr>
          <p:nvPr>
            <p:ph sz="quarter" idx="1"/>
          </p:nvPr>
        </p:nvSpPr>
        <p:spPr>
          <a:xfrm>
            <a:off x="179388" y="1905000"/>
            <a:ext cx="4606925" cy="4024313"/>
          </a:xfrm>
        </p:spPr>
        <p:txBody>
          <a:bodyPr/>
          <a:lstStyle/>
          <a:p>
            <a:pPr algn="ctr" eaLnBrk="1" hangingPunct="1"/>
            <a:r>
              <a:rPr lang="ru-RU" altLang="ru-RU" b="1">
                <a:solidFill>
                  <a:schemeClr val="folHlink"/>
                </a:solidFill>
              </a:rPr>
              <a:t>Декларации</a:t>
            </a:r>
          </a:p>
          <a:p>
            <a:pPr algn="just" eaLnBrk="1" hangingPunct="1">
              <a:buFont typeface="Wingdings" panose="05000000000000000000" pitchFamily="2" charset="2"/>
              <a:buNone/>
            </a:pPr>
            <a:r>
              <a:rPr lang="en-US" altLang="ru-RU" b="1"/>
              <a:t>   </a:t>
            </a:r>
            <a:r>
              <a:rPr lang="ru-RU" altLang="ru-RU" b="1"/>
              <a:t>Декларация</a:t>
            </a:r>
            <a:r>
              <a:rPr lang="ru-RU" altLang="ru-RU"/>
              <a:t> ( от лат. </a:t>
            </a:r>
            <a:r>
              <a:rPr lang="en-US" altLang="ru-RU"/>
              <a:t>declaratio – </a:t>
            </a:r>
            <a:r>
              <a:rPr lang="ru-RU" altLang="ru-RU"/>
              <a:t>объявление, провозглашение) не имеет обязательной силы, это -  рекомендация. В ней провозглашаются основные принципы, программные положения.</a:t>
            </a:r>
          </a:p>
        </p:txBody>
      </p:sp>
      <p:sp>
        <p:nvSpPr>
          <p:cNvPr id="87044" name="Rectangle 4">
            <a:extLst>
              <a:ext uri="{FF2B5EF4-FFF2-40B4-BE49-F238E27FC236}">
                <a16:creationId xmlns:a16="http://schemas.microsoft.com/office/drawing/2014/main" id="{B85ABD19-2E78-41EB-91E8-FD3F47142F5B}"/>
              </a:ext>
            </a:extLst>
          </p:cNvPr>
          <p:cNvSpPr>
            <a:spLocks noGrp="1" noRot="1" noChangeArrowheads="1"/>
          </p:cNvSpPr>
          <p:nvPr>
            <p:ph sz="quarter" idx="2"/>
          </p:nvPr>
        </p:nvSpPr>
        <p:spPr>
          <a:xfrm>
            <a:off x="4714875" y="1905000"/>
            <a:ext cx="4130675" cy="4310063"/>
          </a:xfrm>
        </p:spPr>
        <p:txBody>
          <a:bodyPr/>
          <a:lstStyle/>
          <a:p>
            <a:pPr algn="ctr" eaLnBrk="1" hangingPunct="1"/>
            <a:r>
              <a:rPr lang="ru-RU" altLang="ru-RU" b="1">
                <a:solidFill>
                  <a:schemeClr val="folHlink"/>
                </a:solidFill>
              </a:rPr>
              <a:t>Конвенции</a:t>
            </a:r>
          </a:p>
          <a:p>
            <a:pPr eaLnBrk="1" hangingPunct="1">
              <a:buFont typeface="Wingdings" panose="05000000000000000000" pitchFamily="2" charset="2"/>
              <a:buNone/>
            </a:pPr>
            <a:r>
              <a:rPr lang="en-US" altLang="ru-RU" b="1"/>
              <a:t>    </a:t>
            </a:r>
            <a:r>
              <a:rPr lang="ru-RU" altLang="ru-RU" b="1"/>
              <a:t>Конвенция</a:t>
            </a:r>
            <a:br>
              <a:rPr lang="ru-RU" altLang="ru-RU"/>
            </a:br>
            <a:r>
              <a:rPr lang="ru-RU" altLang="ru-RU"/>
              <a:t>(от лат. </a:t>
            </a:r>
            <a:r>
              <a:rPr lang="en-US" altLang="ru-RU"/>
              <a:t>c</a:t>
            </a:r>
            <a:r>
              <a:rPr lang="ru-RU" altLang="ru-RU"/>
              <a:t>onventio- договор, соглашение</a:t>
            </a:r>
            <a:r>
              <a:rPr lang="en-US" altLang="ru-RU"/>
              <a:t>) </a:t>
            </a:r>
            <a:r>
              <a:rPr lang="ru-RU" altLang="ru-RU"/>
              <a:t>- международный договор, имеющий обязательную силу для всех государств, его подписавших (присоединившихся).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87042"/>
                                        </p:tgtEl>
                                        <p:attrNameLst>
                                          <p:attrName>style.visibility</p:attrName>
                                        </p:attrNameLst>
                                      </p:cBhvr>
                                      <p:to>
                                        <p:strVal val="visible"/>
                                      </p:to>
                                    </p:set>
                                    <p:anim calcmode="lin" valueType="num">
                                      <p:cBhvr additive="base">
                                        <p:cTn id="7" dur="1000" fill="hold"/>
                                        <p:tgtEl>
                                          <p:spTgt spid="87042"/>
                                        </p:tgtEl>
                                        <p:attrNameLst>
                                          <p:attrName>ppt_x</p:attrName>
                                        </p:attrNameLst>
                                      </p:cBhvr>
                                      <p:tavLst>
                                        <p:tav tm="0">
                                          <p:val>
                                            <p:strVal val="#ppt_x"/>
                                          </p:val>
                                        </p:tav>
                                        <p:tav tm="100000">
                                          <p:val>
                                            <p:strVal val="#ppt_x"/>
                                          </p:val>
                                        </p:tav>
                                      </p:tavLst>
                                    </p:anim>
                                    <p:anim calcmode="lin" valueType="num">
                                      <p:cBhvr additive="base">
                                        <p:cTn id="8" dur="1000" fill="hold"/>
                                        <p:tgtEl>
                                          <p:spTgt spid="87042"/>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1000"/>
                            </p:stCondLst>
                            <p:childTnLst>
                              <p:par>
                                <p:cTn id="10" presetID="53" presetClass="entr" presetSubtype="0" fill="hold" grpId="0" nodeType="afterEffect">
                                  <p:stCondLst>
                                    <p:cond delay="0"/>
                                  </p:stCondLst>
                                  <p:childTnLst>
                                    <p:set>
                                      <p:cBhvr>
                                        <p:cTn id="11" dur="1" fill="hold">
                                          <p:stCondLst>
                                            <p:cond delay="0"/>
                                          </p:stCondLst>
                                        </p:cTn>
                                        <p:tgtEl>
                                          <p:spTgt spid="87043">
                                            <p:txEl>
                                              <p:pRg st="0" end="0"/>
                                            </p:txEl>
                                          </p:spTgt>
                                        </p:tgtEl>
                                        <p:attrNameLst>
                                          <p:attrName>style.visibility</p:attrName>
                                        </p:attrNameLst>
                                      </p:cBhvr>
                                      <p:to>
                                        <p:strVal val="visible"/>
                                      </p:to>
                                    </p:set>
                                    <p:anim calcmode="lin" valueType="num">
                                      <p:cBhvr>
                                        <p:cTn id="12" dur="500" fill="hold"/>
                                        <p:tgtEl>
                                          <p:spTgt spid="8704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8704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87043">
                                            <p:txEl>
                                              <p:pRg st="0" end="0"/>
                                            </p:txEl>
                                          </p:spTgt>
                                        </p:tgtEl>
                                      </p:cBhvr>
                                    </p:animEffect>
                                  </p:childTnLst>
                                </p:cTn>
                              </p:par>
                            </p:childTnLst>
                          </p:cTn>
                        </p:par>
                        <p:par>
                          <p:cTn id="15" fill="hold" nodeType="afterGroup">
                            <p:stCondLst>
                              <p:cond delay="1500"/>
                            </p:stCondLst>
                            <p:childTnLst>
                              <p:par>
                                <p:cTn id="16" presetID="53" presetClass="entr" presetSubtype="0" fill="hold" grpId="0" nodeType="afterEffect">
                                  <p:stCondLst>
                                    <p:cond delay="0"/>
                                  </p:stCondLst>
                                  <p:childTnLst>
                                    <p:set>
                                      <p:cBhvr>
                                        <p:cTn id="17" dur="1" fill="hold">
                                          <p:stCondLst>
                                            <p:cond delay="0"/>
                                          </p:stCondLst>
                                        </p:cTn>
                                        <p:tgtEl>
                                          <p:spTgt spid="87043">
                                            <p:txEl>
                                              <p:pRg st="1" end="1"/>
                                            </p:txEl>
                                          </p:spTgt>
                                        </p:tgtEl>
                                        <p:attrNameLst>
                                          <p:attrName>style.visibility</p:attrName>
                                        </p:attrNameLst>
                                      </p:cBhvr>
                                      <p:to>
                                        <p:strVal val="visible"/>
                                      </p:to>
                                    </p:set>
                                    <p:anim calcmode="lin" valueType="num">
                                      <p:cBhvr>
                                        <p:cTn id="18" dur="500" fill="hold"/>
                                        <p:tgtEl>
                                          <p:spTgt spid="87043">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87043">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87043">
                                            <p:txEl>
                                              <p:pRg st="1" end="1"/>
                                            </p:txEl>
                                          </p:spTgt>
                                        </p:tgtEl>
                                      </p:cBhvr>
                                    </p:animEffect>
                                  </p:childTnLst>
                                </p:cTn>
                              </p:par>
                            </p:childTnLst>
                          </p:cTn>
                        </p:par>
                        <p:par>
                          <p:cTn id="21" fill="hold" nodeType="afterGroup">
                            <p:stCondLst>
                              <p:cond delay="2000"/>
                            </p:stCondLst>
                            <p:childTnLst>
                              <p:par>
                                <p:cTn id="22" presetID="53" presetClass="entr" presetSubtype="0" fill="hold" grpId="0" nodeType="afterEffect">
                                  <p:stCondLst>
                                    <p:cond delay="0"/>
                                  </p:stCondLst>
                                  <p:childTnLst>
                                    <p:set>
                                      <p:cBhvr>
                                        <p:cTn id="23" dur="1" fill="hold">
                                          <p:stCondLst>
                                            <p:cond delay="0"/>
                                          </p:stCondLst>
                                        </p:cTn>
                                        <p:tgtEl>
                                          <p:spTgt spid="87044">
                                            <p:txEl>
                                              <p:pRg st="0" end="0"/>
                                            </p:txEl>
                                          </p:spTgt>
                                        </p:tgtEl>
                                        <p:attrNameLst>
                                          <p:attrName>style.visibility</p:attrName>
                                        </p:attrNameLst>
                                      </p:cBhvr>
                                      <p:to>
                                        <p:strVal val="visible"/>
                                      </p:to>
                                    </p:set>
                                    <p:anim calcmode="lin" valueType="num">
                                      <p:cBhvr>
                                        <p:cTn id="24" dur="500" fill="hold"/>
                                        <p:tgtEl>
                                          <p:spTgt spid="87044">
                                            <p:txEl>
                                              <p:pRg st="0" end="0"/>
                                            </p:txEl>
                                          </p:spTgt>
                                        </p:tgtEl>
                                        <p:attrNameLst>
                                          <p:attrName>ppt_w</p:attrName>
                                        </p:attrNameLst>
                                      </p:cBhvr>
                                      <p:tavLst>
                                        <p:tav tm="0">
                                          <p:val>
                                            <p:fltVal val="0"/>
                                          </p:val>
                                        </p:tav>
                                        <p:tav tm="100000">
                                          <p:val>
                                            <p:strVal val="#ppt_w"/>
                                          </p:val>
                                        </p:tav>
                                      </p:tavLst>
                                    </p:anim>
                                    <p:anim calcmode="lin" valueType="num">
                                      <p:cBhvr>
                                        <p:cTn id="25" dur="500" fill="hold"/>
                                        <p:tgtEl>
                                          <p:spTgt spid="87044">
                                            <p:txEl>
                                              <p:pRg st="0" end="0"/>
                                            </p:txEl>
                                          </p:spTgt>
                                        </p:tgtEl>
                                        <p:attrNameLst>
                                          <p:attrName>ppt_h</p:attrName>
                                        </p:attrNameLst>
                                      </p:cBhvr>
                                      <p:tavLst>
                                        <p:tav tm="0">
                                          <p:val>
                                            <p:fltVal val="0"/>
                                          </p:val>
                                        </p:tav>
                                        <p:tav tm="100000">
                                          <p:val>
                                            <p:strVal val="#ppt_h"/>
                                          </p:val>
                                        </p:tav>
                                      </p:tavLst>
                                    </p:anim>
                                    <p:animEffect transition="in" filter="fade">
                                      <p:cBhvr>
                                        <p:cTn id="26" dur="500"/>
                                        <p:tgtEl>
                                          <p:spTgt spid="87044">
                                            <p:txEl>
                                              <p:pRg st="0" end="0"/>
                                            </p:txEl>
                                          </p:spTgt>
                                        </p:tgtEl>
                                      </p:cBhvr>
                                    </p:animEffect>
                                  </p:childTnLst>
                                </p:cTn>
                              </p:par>
                            </p:childTnLst>
                          </p:cTn>
                        </p:par>
                        <p:par>
                          <p:cTn id="27" fill="hold" nodeType="afterGroup">
                            <p:stCondLst>
                              <p:cond delay="2500"/>
                            </p:stCondLst>
                            <p:childTnLst>
                              <p:par>
                                <p:cTn id="28" presetID="53" presetClass="entr" presetSubtype="0" fill="hold" grpId="0" nodeType="afterEffect">
                                  <p:stCondLst>
                                    <p:cond delay="0"/>
                                  </p:stCondLst>
                                  <p:childTnLst>
                                    <p:set>
                                      <p:cBhvr>
                                        <p:cTn id="29" dur="1" fill="hold">
                                          <p:stCondLst>
                                            <p:cond delay="0"/>
                                          </p:stCondLst>
                                        </p:cTn>
                                        <p:tgtEl>
                                          <p:spTgt spid="87044">
                                            <p:txEl>
                                              <p:pRg st="1" end="1"/>
                                            </p:txEl>
                                          </p:spTgt>
                                        </p:tgtEl>
                                        <p:attrNameLst>
                                          <p:attrName>style.visibility</p:attrName>
                                        </p:attrNameLst>
                                      </p:cBhvr>
                                      <p:to>
                                        <p:strVal val="visible"/>
                                      </p:to>
                                    </p:set>
                                    <p:anim calcmode="lin" valueType="num">
                                      <p:cBhvr>
                                        <p:cTn id="30" dur="500" fill="hold"/>
                                        <p:tgtEl>
                                          <p:spTgt spid="87044">
                                            <p:txEl>
                                              <p:pRg st="1" end="1"/>
                                            </p:txEl>
                                          </p:spTgt>
                                        </p:tgtEl>
                                        <p:attrNameLst>
                                          <p:attrName>ppt_w</p:attrName>
                                        </p:attrNameLst>
                                      </p:cBhvr>
                                      <p:tavLst>
                                        <p:tav tm="0">
                                          <p:val>
                                            <p:fltVal val="0"/>
                                          </p:val>
                                        </p:tav>
                                        <p:tav tm="100000">
                                          <p:val>
                                            <p:strVal val="#ppt_w"/>
                                          </p:val>
                                        </p:tav>
                                      </p:tavLst>
                                    </p:anim>
                                    <p:anim calcmode="lin" valueType="num">
                                      <p:cBhvr>
                                        <p:cTn id="31" dur="500" fill="hold"/>
                                        <p:tgtEl>
                                          <p:spTgt spid="87044">
                                            <p:txEl>
                                              <p:pRg st="1" end="1"/>
                                            </p:txEl>
                                          </p:spTgt>
                                        </p:tgtEl>
                                        <p:attrNameLst>
                                          <p:attrName>ppt_h</p:attrName>
                                        </p:attrNameLst>
                                      </p:cBhvr>
                                      <p:tavLst>
                                        <p:tav tm="0">
                                          <p:val>
                                            <p:fltVal val="0"/>
                                          </p:val>
                                        </p:tav>
                                        <p:tav tm="100000">
                                          <p:val>
                                            <p:strVal val="#ppt_h"/>
                                          </p:val>
                                        </p:tav>
                                      </p:tavLst>
                                    </p:anim>
                                    <p:animEffect transition="in" filter="fade">
                                      <p:cBhvr>
                                        <p:cTn id="32" dur="500"/>
                                        <p:tgtEl>
                                          <p:spTgt spid="8704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p:bldP spid="87043" grpId="0" build="p"/>
      <p:bldP spid="8704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FAB41CE2-F0C0-4B5D-89D4-D7EAF35019F8}"/>
              </a:ext>
            </a:extLst>
          </p:cNvPr>
          <p:cNvSpPr>
            <a:spLocks noGrp="1" noChangeArrowheads="1"/>
          </p:cNvSpPr>
          <p:nvPr>
            <p:ph type="ctrTitle"/>
          </p:nvPr>
        </p:nvSpPr>
        <p:spPr>
          <a:xfrm>
            <a:off x="468313" y="692150"/>
            <a:ext cx="8523287" cy="4165600"/>
          </a:xfrm>
        </p:spPr>
        <p:txBody>
          <a:bodyPr>
            <a:noAutofit/>
          </a:bodyPr>
          <a:lstStyle/>
          <a:p>
            <a:pPr algn="ctr" eaLnBrk="1" fontAlgn="auto" hangingPunct="1">
              <a:spcAft>
                <a:spcPts val="0"/>
              </a:spcAft>
              <a:defRPr/>
            </a:pPr>
            <a:r>
              <a:rPr lang="ru-RU" sz="4800" dirty="0"/>
              <a:t>«… ребенком является каждое человеческое существо до достижения 18- летнего возраста…»</a:t>
            </a:r>
          </a:p>
        </p:txBody>
      </p:sp>
      <p:sp>
        <p:nvSpPr>
          <p:cNvPr id="71683" name="Rectangle 3">
            <a:extLst>
              <a:ext uri="{FF2B5EF4-FFF2-40B4-BE49-F238E27FC236}">
                <a16:creationId xmlns:a16="http://schemas.microsoft.com/office/drawing/2014/main" id="{651139E1-172D-4164-B821-7F0E175EE67A}"/>
              </a:ext>
            </a:extLst>
          </p:cNvPr>
          <p:cNvSpPr>
            <a:spLocks noGrp="1" noChangeArrowheads="1"/>
          </p:cNvSpPr>
          <p:nvPr>
            <p:ph type="subTitle" idx="1"/>
          </p:nvPr>
        </p:nvSpPr>
        <p:spPr>
          <a:xfrm>
            <a:off x="2555875" y="5013325"/>
            <a:ext cx="5989638" cy="1392238"/>
          </a:xfrm>
        </p:spPr>
        <p:txBody>
          <a:bodyPr/>
          <a:lstStyle/>
          <a:p>
            <a:pPr eaLnBrk="1" hangingPunct="1"/>
            <a:r>
              <a:rPr lang="ru-RU" altLang="ru-RU"/>
              <a:t>Конвенция о правах ребенка. Ч. 1. Ст. 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71682"/>
                                        </p:tgtEl>
                                        <p:attrNameLst>
                                          <p:attrName>style.visibility</p:attrName>
                                        </p:attrNameLst>
                                      </p:cBhvr>
                                      <p:to>
                                        <p:strVal val="visible"/>
                                      </p:to>
                                    </p:set>
                                    <p:anim calcmode="lin" valueType="num">
                                      <p:cBhvr>
                                        <p:cTn id="7" dur="2000" fill="hold"/>
                                        <p:tgtEl>
                                          <p:spTgt spid="71682"/>
                                        </p:tgtEl>
                                        <p:attrNameLst>
                                          <p:attrName>ppt_w</p:attrName>
                                        </p:attrNameLst>
                                      </p:cBhvr>
                                      <p:tavLst>
                                        <p:tav tm="0">
                                          <p:val>
                                            <p:fltVal val="0"/>
                                          </p:val>
                                        </p:tav>
                                        <p:tav tm="100000">
                                          <p:val>
                                            <p:strVal val="#ppt_w"/>
                                          </p:val>
                                        </p:tav>
                                      </p:tavLst>
                                    </p:anim>
                                    <p:anim calcmode="lin" valueType="num">
                                      <p:cBhvr>
                                        <p:cTn id="8" dur="2000" fill="hold"/>
                                        <p:tgtEl>
                                          <p:spTgt spid="71682"/>
                                        </p:tgtEl>
                                        <p:attrNameLst>
                                          <p:attrName>ppt_h</p:attrName>
                                        </p:attrNameLst>
                                      </p:cBhvr>
                                      <p:tavLst>
                                        <p:tav tm="0">
                                          <p:val>
                                            <p:fltVal val="0"/>
                                          </p:val>
                                        </p:tav>
                                        <p:tav tm="100000">
                                          <p:val>
                                            <p:strVal val="#ppt_h"/>
                                          </p:val>
                                        </p:tav>
                                      </p:tavLst>
                                    </p:anim>
                                    <p:anim calcmode="lin" valueType="num">
                                      <p:cBhvr>
                                        <p:cTn id="9" dur="2000" fill="hold"/>
                                        <p:tgtEl>
                                          <p:spTgt spid="71682"/>
                                        </p:tgtEl>
                                        <p:attrNameLst>
                                          <p:attrName>style.rotation</p:attrName>
                                        </p:attrNameLst>
                                      </p:cBhvr>
                                      <p:tavLst>
                                        <p:tav tm="0">
                                          <p:val>
                                            <p:fltVal val="360"/>
                                          </p:val>
                                        </p:tav>
                                        <p:tav tm="100000">
                                          <p:val>
                                            <p:fltVal val="0"/>
                                          </p:val>
                                        </p:tav>
                                      </p:tavLst>
                                    </p:anim>
                                    <p:animEffect transition="in" filter="fade">
                                      <p:cBhvr>
                                        <p:cTn id="10" dur="2000"/>
                                        <p:tgtEl>
                                          <p:spTgt spid="71682"/>
                                        </p:tgtEl>
                                      </p:cBhvr>
                                    </p:animEffect>
                                  </p:childTnLst>
                                </p:cTn>
                              </p:par>
                            </p:childTnLst>
                          </p:cTn>
                        </p:par>
                        <p:par>
                          <p:cTn id="11" fill="hold" nodeType="afterGroup">
                            <p:stCondLst>
                              <p:cond delay="2000"/>
                            </p:stCondLst>
                            <p:childTnLst>
                              <p:par>
                                <p:cTn id="12" presetID="54" presetClass="entr" presetSubtype="0" accel="100000" fill="hold" grpId="0" nodeType="afterEffect">
                                  <p:stCondLst>
                                    <p:cond delay="0"/>
                                  </p:stCondLst>
                                  <p:childTnLst>
                                    <p:set>
                                      <p:cBhvr>
                                        <p:cTn id="13" dur="1" fill="hold">
                                          <p:stCondLst>
                                            <p:cond delay="0"/>
                                          </p:stCondLst>
                                        </p:cTn>
                                        <p:tgtEl>
                                          <p:spTgt spid="71683">
                                            <p:txEl>
                                              <p:pRg st="0" end="0"/>
                                            </p:txEl>
                                          </p:spTgt>
                                        </p:tgtEl>
                                        <p:attrNameLst>
                                          <p:attrName>style.visibility</p:attrName>
                                        </p:attrNameLst>
                                      </p:cBhvr>
                                      <p:to>
                                        <p:strVal val="visible"/>
                                      </p:to>
                                    </p:set>
                                    <p:anim calcmode="lin" valueType="num">
                                      <p:cBhvr>
                                        <p:cTn id="14" dur="1000" fill="hold"/>
                                        <p:tgtEl>
                                          <p:spTgt spid="71683">
                                            <p:txEl>
                                              <p:pRg st="0" end="0"/>
                                            </p:txEl>
                                          </p:spTgt>
                                        </p:tgtEl>
                                        <p:attrNameLst>
                                          <p:attrName>ppt_w</p:attrName>
                                        </p:attrNameLst>
                                      </p:cBhvr>
                                      <p:tavLst>
                                        <p:tav tm="0">
                                          <p:val>
                                            <p:strVal val="#ppt_w*0.05"/>
                                          </p:val>
                                        </p:tav>
                                        <p:tav tm="100000">
                                          <p:val>
                                            <p:strVal val="#ppt_w"/>
                                          </p:val>
                                        </p:tav>
                                      </p:tavLst>
                                    </p:anim>
                                    <p:anim calcmode="lin" valueType="num">
                                      <p:cBhvr>
                                        <p:cTn id="15" dur="1000" fill="hold"/>
                                        <p:tgtEl>
                                          <p:spTgt spid="71683">
                                            <p:txEl>
                                              <p:pRg st="0" end="0"/>
                                            </p:txEl>
                                          </p:spTgt>
                                        </p:tgtEl>
                                        <p:attrNameLst>
                                          <p:attrName>ppt_h</p:attrName>
                                        </p:attrNameLst>
                                      </p:cBhvr>
                                      <p:tavLst>
                                        <p:tav tm="0">
                                          <p:val>
                                            <p:strVal val="#ppt_h"/>
                                          </p:val>
                                        </p:tav>
                                        <p:tav tm="100000">
                                          <p:val>
                                            <p:strVal val="#ppt_h"/>
                                          </p:val>
                                        </p:tav>
                                      </p:tavLst>
                                    </p:anim>
                                    <p:anim calcmode="lin" valueType="num">
                                      <p:cBhvr>
                                        <p:cTn id="16" dur="1000" fill="hold"/>
                                        <p:tgtEl>
                                          <p:spTgt spid="71683">
                                            <p:txEl>
                                              <p:pRg st="0" end="0"/>
                                            </p:txEl>
                                          </p:spTgt>
                                        </p:tgtEl>
                                        <p:attrNameLst>
                                          <p:attrName>ppt_x</p:attrName>
                                        </p:attrNameLst>
                                      </p:cBhvr>
                                      <p:tavLst>
                                        <p:tav tm="0">
                                          <p:val>
                                            <p:strVal val="#ppt_x-.2"/>
                                          </p:val>
                                        </p:tav>
                                        <p:tav tm="100000">
                                          <p:val>
                                            <p:strVal val="#ppt_x"/>
                                          </p:val>
                                        </p:tav>
                                      </p:tavLst>
                                    </p:anim>
                                    <p:anim calcmode="lin" valueType="num">
                                      <p:cBhvr>
                                        <p:cTn id="17" dur="1000" fill="hold"/>
                                        <p:tgtEl>
                                          <p:spTgt spid="71683">
                                            <p:txEl>
                                              <p:pRg st="0" end="0"/>
                                            </p:txEl>
                                          </p:spTgt>
                                        </p:tgtEl>
                                        <p:attrNameLst>
                                          <p:attrName>ppt_y</p:attrName>
                                        </p:attrNameLst>
                                      </p:cBhvr>
                                      <p:tavLst>
                                        <p:tav tm="0">
                                          <p:val>
                                            <p:strVal val="#ppt_y"/>
                                          </p:val>
                                        </p:tav>
                                        <p:tav tm="100000">
                                          <p:val>
                                            <p:strVal val="#ppt_y"/>
                                          </p:val>
                                        </p:tav>
                                      </p:tavLst>
                                    </p:anim>
                                    <p:animEffect transition="in" filter="fade">
                                      <p:cBhvr>
                                        <p:cTn id="18" dur="1000"/>
                                        <p:tgtEl>
                                          <p:spTgt spid="716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p:bldP spid="7168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EFD1"/>
            </a:gs>
            <a:gs pos="64999">
              <a:srgbClr val="F0EBD5"/>
            </a:gs>
            <a:gs pos="100000">
              <a:srgbClr val="D1C39F"/>
            </a:gs>
          </a:gsLst>
          <a:path path="shape">
            <a:fillToRect l="50000" t="50000" r="50000" b="50000"/>
          </a:path>
        </a:gradFill>
        <a:effectLst/>
      </p:bgPr>
    </p:bg>
    <p:spTree>
      <p:nvGrpSpPr>
        <p:cNvPr id="1" name=""/>
        <p:cNvGrpSpPr/>
        <p:nvPr/>
      </p:nvGrpSpPr>
      <p:grpSpPr>
        <a:xfrm>
          <a:off x="0" y="0"/>
          <a:ext cx="0" cy="0"/>
          <a:chOff x="0" y="0"/>
          <a:chExt cx="0" cy="0"/>
        </a:xfrm>
      </p:grpSpPr>
      <p:grpSp>
        <p:nvGrpSpPr>
          <p:cNvPr id="2" name="Group 19">
            <a:extLst>
              <a:ext uri="{FF2B5EF4-FFF2-40B4-BE49-F238E27FC236}">
                <a16:creationId xmlns:a16="http://schemas.microsoft.com/office/drawing/2014/main" id="{C3903227-AA74-4CB2-BFE2-D0D9216A35A6}"/>
              </a:ext>
            </a:extLst>
          </p:cNvPr>
          <p:cNvGrpSpPr>
            <a:grpSpLocks/>
          </p:cNvGrpSpPr>
          <p:nvPr/>
        </p:nvGrpSpPr>
        <p:grpSpPr bwMode="auto">
          <a:xfrm>
            <a:off x="395288" y="2133600"/>
            <a:ext cx="8280400" cy="2663825"/>
            <a:chOff x="249" y="1344"/>
            <a:chExt cx="5216" cy="1678"/>
          </a:xfrm>
        </p:grpSpPr>
        <p:sp>
          <p:nvSpPr>
            <p:cNvPr id="15375" name="AutoShape 18">
              <a:extLst>
                <a:ext uri="{FF2B5EF4-FFF2-40B4-BE49-F238E27FC236}">
                  <a16:creationId xmlns:a16="http://schemas.microsoft.com/office/drawing/2014/main" id="{D909E52B-BD44-4AF1-AA81-49D511362204}"/>
                </a:ext>
              </a:extLst>
            </p:cNvPr>
            <p:cNvSpPr>
              <a:spLocks noChangeArrowheads="1"/>
            </p:cNvSpPr>
            <p:nvPr/>
          </p:nvSpPr>
          <p:spPr bwMode="auto">
            <a:xfrm>
              <a:off x="249" y="1344"/>
              <a:ext cx="5216" cy="1678"/>
            </a:xfrm>
            <a:prstGeom prst="roundRect">
              <a:avLst>
                <a:gd name="adj" fmla="val 16667"/>
              </a:avLst>
            </a:prstGeom>
            <a:solidFill>
              <a:srgbClr val="FFFFCC"/>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5376" name="Text Box 7">
              <a:extLst>
                <a:ext uri="{FF2B5EF4-FFF2-40B4-BE49-F238E27FC236}">
                  <a16:creationId xmlns:a16="http://schemas.microsoft.com/office/drawing/2014/main" id="{09972269-8AAE-4AA0-9435-251B47632BDA}"/>
                </a:ext>
              </a:extLst>
            </p:cNvPr>
            <p:cNvSpPr txBox="1">
              <a:spLocks noChangeArrowheads="1"/>
            </p:cNvSpPr>
            <p:nvPr/>
          </p:nvSpPr>
          <p:spPr bwMode="auto">
            <a:xfrm>
              <a:off x="1473" y="1389"/>
              <a:ext cx="25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ru-RU" altLang="ru-RU" sz="2400" b="1" i="1"/>
                <a:t>Право на образование</a:t>
              </a:r>
            </a:p>
          </p:txBody>
        </p:sp>
      </p:grpSp>
      <p:grpSp>
        <p:nvGrpSpPr>
          <p:cNvPr id="3" name="Group 17">
            <a:extLst>
              <a:ext uri="{FF2B5EF4-FFF2-40B4-BE49-F238E27FC236}">
                <a16:creationId xmlns:a16="http://schemas.microsoft.com/office/drawing/2014/main" id="{6D83127A-238F-421C-8010-ACF477CB659D}"/>
              </a:ext>
            </a:extLst>
          </p:cNvPr>
          <p:cNvGrpSpPr>
            <a:grpSpLocks/>
          </p:cNvGrpSpPr>
          <p:nvPr/>
        </p:nvGrpSpPr>
        <p:grpSpPr bwMode="auto">
          <a:xfrm>
            <a:off x="395288" y="0"/>
            <a:ext cx="8280400" cy="2133600"/>
            <a:chOff x="249" y="0"/>
            <a:chExt cx="5216" cy="1344"/>
          </a:xfrm>
        </p:grpSpPr>
        <p:sp>
          <p:nvSpPr>
            <p:cNvPr id="15371" name="AutoShape 16">
              <a:extLst>
                <a:ext uri="{FF2B5EF4-FFF2-40B4-BE49-F238E27FC236}">
                  <a16:creationId xmlns:a16="http://schemas.microsoft.com/office/drawing/2014/main" id="{04272032-9C66-4DF3-BF35-D86E21E130AB}"/>
                </a:ext>
              </a:extLst>
            </p:cNvPr>
            <p:cNvSpPr>
              <a:spLocks noChangeArrowheads="1"/>
            </p:cNvSpPr>
            <p:nvPr/>
          </p:nvSpPr>
          <p:spPr bwMode="auto">
            <a:xfrm>
              <a:off x="249" y="0"/>
              <a:ext cx="5216" cy="1344"/>
            </a:xfrm>
            <a:prstGeom prst="roundRect">
              <a:avLst>
                <a:gd name="adj" fmla="val 16667"/>
              </a:avLst>
            </a:prstGeom>
            <a:solidFill>
              <a:srgbClr val="FFFFCC">
                <a:alpha val="39999"/>
              </a:srgbClr>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grpSp>
          <p:nvGrpSpPr>
            <p:cNvPr id="15372" name="Group 13">
              <a:extLst>
                <a:ext uri="{FF2B5EF4-FFF2-40B4-BE49-F238E27FC236}">
                  <a16:creationId xmlns:a16="http://schemas.microsoft.com/office/drawing/2014/main" id="{3DACB6B2-BCC6-4A3F-BAC9-DBF2A42FF1D1}"/>
                </a:ext>
              </a:extLst>
            </p:cNvPr>
            <p:cNvGrpSpPr>
              <a:grpSpLocks/>
            </p:cNvGrpSpPr>
            <p:nvPr/>
          </p:nvGrpSpPr>
          <p:grpSpPr bwMode="auto">
            <a:xfrm>
              <a:off x="476" y="91"/>
              <a:ext cx="4763" cy="1178"/>
              <a:chOff x="476" y="91"/>
              <a:chExt cx="4763" cy="1178"/>
            </a:xfrm>
          </p:grpSpPr>
          <p:pic>
            <p:nvPicPr>
              <p:cNvPr id="15373" name="Picture 3" descr="Logo Conseil texte bleu+noir">
                <a:extLst>
                  <a:ext uri="{FF2B5EF4-FFF2-40B4-BE49-F238E27FC236}">
                    <a16:creationId xmlns:a16="http://schemas.microsoft.com/office/drawing/2014/main" id="{8E9AA919-B8E1-4383-896A-DDB2AAC72D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 y="91"/>
                <a:ext cx="2177" cy="1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4" name="WordArt 10">
                <a:extLst>
                  <a:ext uri="{FF2B5EF4-FFF2-40B4-BE49-F238E27FC236}">
                    <a16:creationId xmlns:a16="http://schemas.microsoft.com/office/drawing/2014/main" id="{D64F5EA0-F0E6-4C8C-BE79-57D177B4D2FB}"/>
                  </a:ext>
                </a:extLst>
              </p:cNvPr>
              <p:cNvSpPr>
                <a:spLocks noChangeArrowheads="1" noChangeShapeType="1" noTextEdit="1"/>
              </p:cNvSpPr>
              <p:nvPr/>
            </p:nvSpPr>
            <p:spPr bwMode="auto">
              <a:xfrm>
                <a:off x="2881" y="175"/>
                <a:ext cx="2358" cy="107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ru-RU" sz="2400" kern="10">
                    <a:solidFill>
                      <a:srgbClr val="000080"/>
                    </a:solidFill>
                    <a:effectLst>
                      <a:outerShdw dist="45791" dir="2021404" algn="ctr" rotWithShape="0">
                        <a:srgbClr val="B2B2B2">
                          <a:alpha val="79999"/>
                        </a:srgbClr>
                      </a:outerShdw>
                    </a:effectLst>
                    <a:latin typeface="Comic Sans MS" panose="030F0702030302020204" pitchFamily="66" charset="0"/>
                  </a:rPr>
                  <a:t>Европейская Конвенция </a:t>
                </a:r>
              </a:p>
              <a:p>
                <a:pPr algn="ctr"/>
                <a:r>
                  <a:rPr lang="ru-RU" sz="2400" kern="10">
                    <a:solidFill>
                      <a:srgbClr val="000080"/>
                    </a:solidFill>
                    <a:effectLst>
                      <a:outerShdw dist="45791" dir="2021404" algn="ctr" rotWithShape="0">
                        <a:srgbClr val="B2B2B2">
                          <a:alpha val="79999"/>
                        </a:srgbClr>
                      </a:outerShdw>
                    </a:effectLst>
                    <a:latin typeface="Comic Sans MS" panose="030F0702030302020204" pitchFamily="66" charset="0"/>
                  </a:rPr>
                  <a:t>о защите прав человека </a:t>
                </a:r>
              </a:p>
              <a:p>
                <a:pPr algn="ctr"/>
                <a:r>
                  <a:rPr lang="ru-RU" sz="2400" kern="10">
                    <a:solidFill>
                      <a:srgbClr val="000080"/>
                    </a:solidFill>
                    <a:effectLst>
                      <a:outerShdw dist="45791" dir="2021404" algn="ctr" rotWithShape="0">
                        <a:srgbClr val="B2B2B2">
                          <a:alpha val="79999"/>
                        </a:srgbClr>
                      </a:outerShdw>
                    </a:effectLst>
                    <a:latin typeface="Comic Sans MS" panose="030F0702030302020204" pitchFamily="66" charset="0"/>
                  </a:rPr>
                  <a:t>и основных свобод</a:t>
                </a:r>
              </a:p>
              <a:p>
                <a:pPr algn="ctr"/>
                <a:r>
                  <a:rPr lang="ru-RU" sz="2400" kern="10">
                    <a:solidFill>
                      <a:srgbClr val="000080"/>
                    </a:solidFill>
                    <a:effectLst>
                      <a:outerShdw dist="45791" dir="2021404" algn="ctr" rotWithShape="0">
                        <a:srgbClr val="B2B2B2">
                          <a:alpha val="79999"/>
                        </a:srgbClr>
                      </a:outerShdw>
                    </a:effectLst>
                    <a:latin typeface="Comic Sans MS" panose="030F0702030302020204" pitchFamily="66" charset="0"/>
                  </a:rPr>
                  <a:t>статья 2 Протокола № 1</a:t>
                </a:r>
              </a:p>
              <a:p>
                <a:pPr algn="ctr"/>
                <a:r>
                  <a:rPr lang="ru-RU" sz="2400" kern="10">
                    <a:solidFill>
                      <a:srgbClr val="000080"/>
                    </a:solidFill>
                    <a:effectLst>
                      <a:outerShdw dist="45791" dir="2021404" algn="ctr" rotWithShape="0">
                        <a:srgbClr val="B2B2B2">
                          <a:alpha val="79999"/>
                        </a:srgbClr>
                      </a:outerShdw>
                    </a:effectLst>
                    <a:latin typeface="Comic Sans MS" panose="030F0702030302020204" pitchFamily="66" charset="0"/>
                  </a:rPr>
                  <a:t>(20 марта 1952 года) </a:t>
                </a:r>
              </a:p>
            </p:txBody>
          </p:sp>
        </p:grpSp>
      </p:grpSp>
      <p:sp>
        <p:nvSpPr>
          <p:cNvPr id="5131" name="Text Box 11">
            <a:extLst>
              <a:ext uri="{FF2B5EF4-FFF2-40B4-BE49-F238E27FC236}">
                <a16:creationId xmlns:a16="http://schemas.microsoft.com/office/drawing/2014/main" id="{80BC8C60-D6FB-43A1-ACAC-DAC3F71416C9}"/>
              </a:ext>
            </a:extLst>
          </p:cNvPr>
          <p:cNvSpPr txBox="1">
            <a:spLocks noChangeArrowheads="1"/>
          </p:cNvSpPr>
          <p:nvPr/>
        </p:nvSpPr>
        <p:spPr bwMode="auto">
          <a:xfrm>
            <a:off x="1042988" y="2781300"/>
            <a:ext cx="71294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buFont typeface="Wingdings" panose="05000000000000000000" pitchFamily="2" charset="2"/>
              <a:buChar char="Ø"/>
            </a:pPr>
            <a:r>
              <a:rPr lang="ru-RU" altLang="ru-RU" sz="2000"/>
              <a:t> Право на образование гарантируется свободой образования от вмешательства со стороны государства</a:t>
            </a:r>
          </a:p>
        </p:txBody>
      </p:sp>
      <p:sp>
        <p:nvSpPr>
          <p:cNvPr id="5132" name="Text Box 12">
            <a:extLst>
              <a:ext uri="{FF2B5EF4-FFF2-40B4-BE49-F238E27FC236}">
                <a16:creationId xmlns:a16="http://schemas.microsoft.com/office/drawing/2014/main" id="{2ED67EC1-D242-444F-9F33-5996488B2B98}"/>
              </a:ext>
            </a:extLst>
          </p:cNvPr>
          <p:cNvSpPr txBox="1">
            <a:spLocks noChangeArrowheads="1"/>
          </p:cNvSpPr>
          <p:nvPr/>
        </p:nvSpPr>
        <p:spPr bwMode="auto">
          <a:xfrm>
            <a:off x="323850" y="3573463"/>
            <a:ext cx="84963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ru-RU" altLang="ru-RU">
                <a:solidFill>
                  <a:srgbClr val="0000CC"/>
                </a:solidFill>
                <a:latin typeface="Comic Sans MS" panose="030F0702030302020204" pitchFamily="66" charset="0"/>
              </a:rPr>
              <a:t>Свобода образования состоит в том, что государство не имеет права устанавливать какие-либо философские, идеологические или религиозные взгляды в качестве единственной основы                           для образовательной системы своей страны</a:t>
            </a:r>
          </a:p>
        </p:txBody>
      </p:sp>
      <p:grpSp>
        <p:nvGrpSpPr>
          <p:cNvPr id="5" name="Group 22">
            <a:extLst>
              <a:ext uri="{FF2B5EF4-FFF2-40B4-BE49-F238E27FC236}">
                <a16:creationId xmlns:a16="http://schemas.microsoft.com/office/drawing/2014/main" id="{2D3DDD21-D446-4FD3-9A47-A3D79B3402D9}"/>
              </a:ext>
            </a:extLst>
          </p:cNvPr>
          <p:cNvGrpSpPr>
            <a:grpSpLocks/>
          </p:cNvGrpSpPr>
          <p:nvPr/>
        </p:nvGrpSpPr>
        <p:grpSpPr bwMode="auto">
          <a:xfrm>
            <a:off x="250825" y="4581525"/>
            <a:ext cx="8642350" cy="2276475"/>
            <a:chOff x="158" y="2886"/>
            <a:chExt cx="5444" cy="1434"/>
          </a:xfrm>
        </p:grpSpPr>
        <p:grpSp>
          <p:nvGrpSpPr>
            <p:cNvPr id="15367" name="Group 21">
              <a:extLst>
                <a:ext uri="{FF2B5EF4-FFF2-40B4-BE49-F238E27FC236}">
                  <a16:creationId xmlns:a16="http://schemas.microsoft.com/office/drawing/2014/main" id="{F72F451D-024B-47F8-8044-A91AC6632E91}"/>
                </a:ext>
              </a:extLst>
            </p:cNvPr>
            <p:cNvGrpSpPr>
              <a:grpSpLocks/>
            </p:cNvGrpSpPr>
            <p:nvPr/>
          </p:nvGrpSpPr>
          <p:grpSpPr bwMode="auto">
            <a:xfrm>
              <a:off x="158" y="2886"/>
              <a:ext cx="5444" cy="1434"/>
              <a:chOff x="158" y="2886"/>
              <a:chExt cx="5444" cy="1434"/>
            </a:xfrm>
          </p:grpSpPr>
          <p:sp>
            <p:nvSpPr>
              <p:cNvPr id="15369" name="AutoShape 20" descr="Точечная сетка">
                <a:extLst>
                  <a:ext uri="{FF2B5EF4-FFF2-40B4-BE49-F238E27FC236}">
                    <a16:creationId xmlns:a16="http://schemas.microsoft.com/office/drawing/2014/main" id="{54C75337-A2CA-465C-B2AB-E38F63183538}"/>
                  </a:ext>
                </a:extLst>
              </p:cNvPr>
              <p:cNvSpPr>
                <a:spLocks noChangeArrowheads="1"/>
              </p:cNvSpPr>
              <p:nvPr/>
            </p:nvSpPr>
            <p:spPr bwMode="auto">
              <a:xfrm>
                <a:off x="158" y="2886"/>
                <a:ext cx="5444" cy="1434"/>
              </a:xfrm>
              <a:prstGeom prst="horizontalScroll">
                <a:avLst>
                  <a:gd name="adj" fmla="val 12500"/>
                </a:avLst>
              </a:prstGeom>
              <a:pattFill prst="dotGrid">
                <a:fgClr>
                  <a:srgbClr val="B2B2B2"/>
                </a:fgClr>
                <a:bgClr>
                  <a:schemeClr val="bg1"/>
                </a:bgClr>
              </a:patt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5370" name="Text Box 14">
                <a:extLst>
                  <a:ext uri="{FF2B5EF4-FFF2-40B4-BE49-F238E27FC236}">
                    <a16:creationId xmlns:a16="http://schemas.microsoft.com/office/drawing/2014/main" id="{9E70F4C6-D089-47F3-AAC1-2D8E62B3BC9A}"/>
                  </a:ext>
                </a:extLst>
              </p:cNvPr>
              <p:cNvSpPr txBox="1">
                <a:spLocks noChangeArrowheads="1"/>
              </p:cNvSpPr>
              <p:nvPr/>
            </p:nvSpPr>
            <p:spPr bwMode="auto">
              <a:xfrm>
                <a:off x="341" y="3067"/>
                <a:ext cx="5170" cy="1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a:t>"Государство при выполнении любых функций, которые оно принимает   на себя в области образования и обучения, уважает право родителей обеспечивать такое образование и обучение своих детей в соответствии со своими собственными религиозными и философскими убеждениями" </a:t>
                </a:r>
              </a:p>
              <a:p>
                <a:pPr eaLnBrk="1" hangingPunct="1">
                  <a:spcBef>
                    <a:spcPct val="50000"/>
                  </a:spcBef>
                </a:pPr>
                <a:endParaRPr lang="ru-RU" altLang="ru-RU"/>
              </a:p>
            </p:txBody>
          </p:sp>
        </p:grpSp>
        <p:sp>
          <p:nvSpPr>
            <p:cNvPr id="15368" name="Text Box 15">
              <a:extLst>
                <a:ext uri="{FF2B5EF4-FFF2-40B4-BE49-F238E27FC236}">
                  <a16:creationId xmlns:a16="http://schemas.microsoft.com/office/drawing/2014/main" id="{100BA51F-D672-4061-BB8B-68A2E3AB94CB}"/>
                </a:ext>
              </a:extLst>
            </p:cNvPr>
            <p:cNvSpPr txBox="1">
              <a:spLocks noChangeArrowheads="1"/>
            </p:cNvSpPr>
            <p:nvPr/>
          </p:nvSpPr>
          <p:spPr bwMode="auto">
            <a:xfrm>
              <a:off x="2744" y="3793"/>
              <a:ext cx="2858"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1600" i="1"/>
                <a:t>ст. 2 Протокола 1 к Европейской конвенции</a:t>
              </a:r>
              <a:br>
                <a:rPr lang="ru-RU" altLang="ru-RU" sz="1600" i="1"/>
              </a:br>
              <a:r>
                <a:rPr lang="ru-RU" altLang="ru-RU" sz="1600" i="1"/>
                <a:t>о защите прав человека и основных свобод</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2"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2)">
                                      <p:cBhvr>
                                        <p:cTn id="7" dur="2000"/>
                                        <p:tgtEl>
                                          <p:spTgt spid="3"/>
                                        </p:tgtEl>
                                      </p:cBhvr>
                                    </p:animEffect>
                                  </p:childTnLst>
                                </p:cTn>
                              </p:par>
                            </p:childTnLst>
                          </p:cTn>
                        </p:par>
                        <p:par>
                          <p:cTn id="8" fill="hold" nodeType="afterGroup">
                            <p:stCondLst>
                              <p:cond delay="2000"/>
                            </p:stCondLst>
                            <p:childTnLst>
                              <p:par>
                                <p:cTn id="9" presetID="22" presetClass="entr" presetSubtype="1" fill="hold" nodeType="afterEffect">
                                  <p:stCondLst>
                                    <p:cond delay="200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par>
                          <p:cTn id="12" fill="hold" nodeType="afterGroup">
                            <p:stCondLst>
                              <p:cond delay="6000"/>
                            </p:stCondLst>
                            <p:childTnLst>
                              <p:par>
                                <p:cTn id="13" presetID="22" presetClass="entr" presetSubtype="1" fill="hold" nodeType="afterEffect">
                                  <p:stCondLst>
                                    <p:cond delay="1000"/>
                                  </p:stCondLst>
                                  <p:childTnLst>
                                    <p:set>
                                      <p:cBhvr>
                                        <p:cTn id="14" dur="1" fill="hold">
                                          <p:stCondLst>
                                            <p:cond delay="0"/>
                                          </p:stCondLst>
                                        </p:cTn>
                                        <p:tgtEl>
                                          <p:spTgt spid="5131">
                                            <p:txEl>
                                              <p:pRg st="0" end="0"/>
                                            </p:txEl>
                                          </p:spTgt>
                                        </p:tgtEl>
                                        <p:attrNameLst>
                                          <p:attrName>style.visibility</p:attrName>
                                        </p:attrNameLst>
                                      </p:cBhvr>
                                      <p:to>
                                        <p:strVal val="visible"/>
                                      </p:to>
                                    </p:set>
                                    <p:animEffect transition="in" filter="wipe(up)">
                                      <p:cBhvr>
                                        <p:cTn id="15" dur="2000"/>
                                        <p:tgtEl>
                                          <p:spTgt spid="5131">
                                            <p:txEl>
                                              <p:pRg st="0" end="0"/>
                                            </p:txEl>
                                          </p:spTgt>
                                        </p:tgtEl>
                                      </p:cBhvr>
                                    </p:animEffect>
                                  </p:childTnLst>
                                </p:cTn>
                              </p:par>
                            </p:childTnLst>
                          </p:cTn>
                        </p:par>
                        <p:par>
                          <p:cTn id="16" fill="hold" nodeType="afterGroup">
                            <p:stCondLst>
                              <p:cond delay="9000"/>
                            </p:stCondLst>
                            <p:childTnLst>
                              <p:par>
                                <p:cTn id="17" presetID="53" presetClass="entr" presetSubtype="0" fill="hold" nodeType="afterEffect">
                                  <p:stCondLst>
                                    <p:cond delay="2000"/>
                                  </p:stCondLst>
                                  <p:childTnLst>
                                    <p:set>
                                      <p:cBhvr>
                                        <p:cTn id="18" dur="1" fill="hold">
                                          <p:stCondLst>
                                            <p:cond delay="0"/>
                                          </p:stCondLst>
                                        </p:cTn>
                                        <p:tgtEl>
                                          <p:spTgt spid="5132">
                                            <p:txEl>
                                              <p:pRg st="0" end="0"/>
                                            </p:txEl>
                                          </p:spTgt>
                                        </p:tgtEl>
                                        <p:attrNameLst>
                                          <p:attrName>style.visibility</p:attrName>
                                        </p:attrNameLst>
                                      </p:cBhvr>
                                      <p:to>
                                        <p:strVal val="visible"/>
                                      </p:to>
                                    </p:set>
                                    <p:anim calcmode="lin" valueType="num">
                                      <p:cBhvr>
                                        <p:cTn id="19" dur="2000" fill="hold"/>
                                        <p:tgtEl>
                                          <p:spTgt spid="5132">
                                            <p:txEl>
                                              <p:pRg st="0" end="0"/>
                                            </p:txEl>
                                          </p:spTgt>
                                        </p:tgtEl>
                                        <p:attrNameLst>
                                          <p:attrName>ppt_w</p:attrName>
                                        </p:attrNameLst>
                                      </p:cBhvr>
                                      <p:tavLst>
                                        <p:tav tm="0">
                                          <p:val>
                                            <p:fltVal val="0"/>
                                          </p:val>
                                        </p:tav>
                                        <p:tav tm="100000">
                                          <p:val>
                                            <p:strVal val="#ppt_w"/>
                                          </p:val>
                                        </p:tav>
                                      </p:tavLst>
                                    </p:anim>
                                    <p:anim calcmode="lin" valueType="num">
                                      <p:cBhvr>
                                        <p:cTn id="20" dur="2000" fill="hold"/>
                                        <p:tgtEl>
                                          <p:spTgt spid="5132">
                                            <p:txEl>
                                              <p:pRg st="0" end="0"/>
                                            </p:txEl>
                                          </p:spTgt>
                                        </p:tgtEl>
                                        <p:attrNameLst>
                                          <p:attrName>ppt_h</p:attrName>
                                        </p:attrNameLst>
                                      </p:cBhvr>
                                      <p:tavLst>
                                        <p:tav tm="0">
                                          <p:val>
                                            <p:fltVal val="0"/>
                                          </p:val>
                                        </p:tav>
                                        <p:tav tm="100000">
                                          <p:val>
                                            <p:strVal val="#ppt_h"/>
                                          </p:val>
                                        </p:tav>
                                      </p:tavLst>
                                    </p:anim>
                                    <p:animEffect transition="in" filter="fade">
                                      <p:cBhvr>
                                        <p:cTn id="21" dur="2000"/>
                                        <p:tgtEl>
                                          <p:spTgt spid="5132">
                                            <p:txEl>
                                              <p:pRg st="0" end="0"/>
                                            </p:txEl>
                                          </p:spTgt>
                                        </p:tgtEl>
                                      </p:cBhvr>
                                    </p:animEffect>
                                  </p:childTnLst>
                                </p:cTn>
                              </p:par>
                            </p:childTnLst>
                          </p:cTn>
                        </p:par>
                        <p:par>
                          <p:cTn id="22" fill="hold" nodeType="afterGroup">
                            <p:stCondLst>
                              <p:cond delay="13000"/>
                            </p:stCondLst>
                            <p:childTnLst>
                              <p:par>
                                <p:cTn id="23" presetID="17" presetClass="entr" presetSubtype="10" fill="hold" nodeType="afterEffect">
                                  <p:stCondLst>
                                    <p:cond delay="5000"/>
                                  </p:stCondLst>
                                  <p:childTnLst>
                                    <p:set>
                                      <p:cBhvr>
                                        <p:cTn id="24" dur="1" fill="hold">
                                          <p:stCondLst>
                                            <p:cond delay="0"/>
                                          </p:stCondLst>
                                        </p:cTn>
                                        <p:tgtEl>
                                          <p:spTgt spid="5"/>
                                        </p:tgtEl>
                                        <p:attrNameLst>
                                          <p:attrName>style.visibility</p:attrName>
                                        </p:attrNameLst>
                                      </p:cBhvr>
                                      <p:to>
                                        <p:strVal val="visible"/>
                                      </p:to>
                                    </p:set>
                                    <p:anim calcmode="lin" valueType="num">
                                      <p:cBhvr>
                                        <p:cTn id="25" dur="2000" fill="hold"/>
                                        <p:tgtEl>
                                          <p:spTgt spid="5"/>
                                        </p:tgtEl>
                                        <p:attrNameLst>
                                          <p:attrName>ppt_w</p:attrName>
                                        </p:attrNameLst>
                                      </p:cBhvr>
                                      <p:tavLst>
                                        <p:tav tm="0">
                                          <p:val>
                                            <p:fltVal val="0"/>
                                          </p:val>
                                        </p:tav>
                                        <p:tav tm="100000">
                                          <p:val>
                                            <p:strVal val="#ppt_w"/>
                                          </p:val>
                                        </p:tav>
                                      </p:tavLst>
                                    </p:anim>
                                    <p:anim calcmode="lin" valueType="num">
                                      <p:cBhvr>
                                        <p:cTn id="26"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grpSp>
        <p:nvGrpSpPr>
          <p:cNvPr id="2" name="Group 18">
            <a:extLst>
              <a:ext uri="{FF2B5EF4-FFF2-40B4-BE49-F238E27FC236}">
                <a16:creationId xmlns:a16="http://schemas.microsoft.com/office/drawing/2014/main" id="{BE0A4773-1E2C-419C-929A-E71CA9435DE8}"/>
              </a:ext>
            </a:extLst>
          </p:cNvPr>
          <p:cNvGrpSpPr>
            <a:grpSpLocks/>
          </p:cNvGrpSpPr>
          <p:nvPr/>
        </p:nvGrpSpPr>
        <p:grpSpPr bwMode="auto">
          <a:xfrm>
            <a:off x="-7938" y="314325"/>
            <a:ext cx="9161463" cy="6570663"/>
            <a:chOff x="-5" y="198"/>
            <a:chExt cx="5771" cy="4139"/>
          </a:xfrm>
        </p:grpSpPr>
        <p:pic>
          <p:nvPicPr>
            <p:cNvPr id="16398" name="Picture 4">
              <a:extLst>
                <a:ext uri="{FF2B5EF4-FFF2-40B4-BE49-F238E27FC236}">
                  <a16:creationId xmlns:a16="http://schemas.microsoft.com/office/drawing/2014/main" id="{F387BB59-CE25-4DD4-BFCE-7620A2D383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 y="198"/>
              <a:ext cx="5771" cy="4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9" name="Picture 17" descr="National Emblem Of Russia">
              <a:extLst>
                <a:ext uri="{FF2B5EF4-FFF2-40B4-BE49-F238E27FC236}">
                  <a16:creationId xmlns:a16="http://schemas.microsoft.com/office/drawing/2014/main" id="{146D43AB-0336-4E20-B9D4-9131C80912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 y="527"/>
              <a:ext cx="926" cy="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6630" name="Text Box 6">
            <a:extLst>
              <a:ext uri="{FF2B5EF4-FFF2-40B4-BE49-F238E27FC236}">
                <a16:creationId xmlns:a16="http://schemas.microsoft.com/office/drawing/2014/main" id="{C5DDF542-4949-49CD-9507-10F77E2326F6}"/>
              </a:ext>
            </a:extLst>
          </p:cNvPr>
          <p:cNvSpPr txBox="1">
            <a:spLocks noChangeArrowheads="1"/>
          </p:cNvSpPr>
          <p:nvPr/>
        </p:nvSpPr>
        <p:spPr bwMode="auto">
          <a:xfrm>
            <a:off x="4716463" y="5300663"/>
            <a:ext cx="439261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Wingdings" panose="05000000000000000000" pitchFamily="2" charset="2"/>
              <a:buChar char="ü"/>
            </a:pPr>
            <a:r>
              <a:rPr lang="ru-RU" altLang="ru-RU" sz="1600"/>
              <a:t> </a:t>
            </a:r>
            <a:r>
              <a:rPr lang="ru-RU" altLang="ru-RU" sz="1600">
                <a:solidFill>
                  <a:srgbClr val="FF0000"/>
                </a:solidFill>
              </a:rPr>
              <a:t>Устав образовательного учреждения и иные локальные акты образовательного учреждения</a:t>
            </a:r>
          </a:p>
        </p:txBody>
      </p:sp>
      <p:sp>
        <p:nvSpPr>
          <p:cNvPr id="26631" name="Text Box 7">
            <a:extLst>
              <a:ext uri="{FF2B5EF4-FFF2-40B4-BE49-F238E27FC236}">
                <a16:creationId xmlns:a16="http://schemas.microsoft.com/office/drawing/2014/main" id="{720E3B9F-62FA-4132-9282-BC567A49FDD1}"/>
              </a:ext>
            </a:extLst>
          </p:cNvPr>
          <p:cNvSpPr txBox="1">
            <a:spLocks noChangeArrowheads="1"/>
          </p:cNvSpPr>
          <p:nvPr/>
        </p:nvSpPr>
        <p:spPr bwMode="auto">
          <a:xfrm>
            <a:off x="4716463" y="3860800"/>
            <a:ext cx="4321175"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Char char="ü"/>
            </a:pPr>
            <a:r>
              <a:rPr lang="ru-RU" altLang="ru-RU" sz="1600"/>
              <a:t> Нормативно-правовые акты органов местного самоуправления (программы развития, приказы и иные документы муниципальных органов управления образованием)</a:t>
            </a:r>
          </a:p>
        </p:txBody>
      </p:sp>
      <p:sp>
        <p:nvSpPr>
          <p:cNvPr id="26632" name="Text Box 8">
            <a:extLst>
              <a:ext uri="{FF2B5EF4-FFF2-40B4-BE49-F238E27FC236}">
                <a16:creationId xmlns:a16="http://schemas.microsoft.com/office/drawing/2014/main" id="{55DCE855-5DF8-4DB2-AB91-1ABE433358D9}"/>
              </a:ext>
            </a:extLst>
          </p:cNvPr>
          <p:cNvSpPr txBox="1">
            <a:spLocks noChangeArrowheads="1"/>
          </p:cNvSpPr>
          <p:nvPr/>
        </p:nvSpPr>
        <p:spPr bwMode="auto">
          <a:xfrm>
            <a:off x="4716463" y="2401888"/>
            <a:ext cx="4392612"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Char char="ü"/>
            </a:pPr>
            <a:r>
              <a:rPr lang="ru-RU" altLang="ru-RU" sz="1600"/>
              <a:t> Нормативно-правовые акты органов управления образованием субъектов Российской Федерации (решения коллегий, приказы, информационно-методические письма и др.</a:t>
            </a:r>
          </a:p>
        </p:txBody>
      </p:sp>
      <p:sp>
        <p:nvSpPr>
          <p:cNvPr id="26633" name="Text Box 9">
            <a:extLst>
              <a:ext uri="{FF2B5EF4-FFF2-40B4-BE49-F238E27FC236}">
                <a16:creationId xmlns:a16="http://schemas.microsoft.com/office/drawing/2014/main" id="{C9A0795B-7714-4845-8554-C241424FDCA6}"/>
              </a:ext>
            </a:extLst>
          </p:cNvPr>
          <p:cNvSpPr txBox="1">
            <a:spLocks noChangeArrowheads="1"/>
          </p:cNvSpPr>
          <p:nvPr/>
        </p:nvSpPr>
        <p:spPr bwMode="auto">
          <a:xfrm>
            <a:off x="4679950" y="1125538"/>
            <a:ext cx="446405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Char char="ü"/>
            </a:pPr>
            <a:r>
              <a:rPr lang="ru-RU" altLang="ru-RU" sz="1600"/>
              <a:t> Нормативно-правовые акты Министерства образования и науки (решения коллегий, приказы, информационно-методические письма и др.)</a:t>
            </a:r>
          </a:p>
        </p:txBody>
      </p:sp>
      <p:sp>
        <p:nvSpPr>
          <p:cNvPr id="26634" name="Text Box 10">
            <a:extLst>
              <a:ext uri="{FF2B5EF4-FFF2-40B4-BE49-F238E27FC236}">
                <a16:creationId xmlns:a16="http://schemas.microsoft.com/office/drawing/2014/main" id="{8E772A2C-9A0A-4173-9046-9B271E10263E}"/>
              </a:ext>
            </a:extLst>
          </p:cNvPr>
          <p:cNvSpPr txBox="1">
            <a:spLocks noChangeArrowheads="1"/>
          </p:cNvSpPr>
          <p:nvPr/>
        </p:nvSpPr>
        <p:spPr bwMode="auto">
          <a:xfrm>
            <a:off x="179388" y="5307013"/>
            <a:ext cx="439261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Char char="ü"/>
            </a:pPr>
            <a:r>
              <a:rPr lang="ru-RU" altLang="ru-RU" sz="1600"/>
              <a:t>Законы субъектов Российской Федерации (например, закон Красноярского края «Об образовании в Красноярском крае»)</a:t>
            </a:r>
          </a:p>
        </p:txBody>
      </p:sp>
      <p:sp>
        <p:nvSpPr>
          <p:cNvPr id="26635" name="Text Box 11">
            <a:extLst>
              <a:ext uri="{FF2B5EF4-FFF2-40B4-BE49-F238E27FC236}">
                <a16:creationId xmlns:a16="http://schemas.microsoft.com/office/drawing/2014/main" id="{266CAE6E-02DD-4116-B76C-41F3D6E8AB55}"/>
              </a:ext>
            </a:extLst>
          </p:cNvPr>
          <p:cNvSpPr txBox="1">
            <a:spLocks noChangeArrowheads="1"/>
          </p:cNvSpPr>
          <p:nvPr/>
        </p:nvSpPr>
        <p:spPr bwMode="auto">
          <a:xfrm>
            <a:off x="179388" y="4149725"/>
            <a:ext cx="4392612"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Char char="ü"/>
            </a:pPr>
            <a:r>
              <a:rPr lang="ru-RU" altLang="ru-RU" sz="1600"/>
              <a:t> Типовые положения об образовательных учреждениях (например, Типовое положение об общеобразовательном учреждении)</a:t>
            </a:r>
          </a:p>
        </p:txBody>
      </p:sp>
      <p:sp>
        <p:nvSpPr>
          <p:cNvPr id="26636" name="Text Box 12">
            <a:extLst>
              <a:ext uri="{FF2B5EF4-FFF2-40B4-BE49-F238E27FC236}">
                <a16:creationId xmlns:a16="http://schemas.microsoft.com/office/drawing/2014/main" id="{016B3606-6ABB-4174-A21C-A3A0606FEB00}"/>
              </a:ext>
            </a:extLst>
          </p:cNvPr>
          <p:cNvSpPr txBox="1">
            <a:spLocks noChangeArrowheads="1"/>
          </p:cNvSpPr>
          <p:nvPr/>
        </p:nvSpPr>
        <p:spPr bwMode="auto">
          <a:xfrm>
            <a:off x="179388" y="3179763"/>
            <a:ext cx="439261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Char char="ü"/>
            </a:pPr>
            <a:r>
              <a:rPr lang="ru-RU" altLang="ru-RU" sz="1600"/>
              <a:t> Закон Российской Федерации              «Об основных гарантиях прав ребенка        в Российской Федерации»</a:t>
            </a:r>
          </a:p>
        </p:txBody>
      </p:sp>
      <p:sp>
        <p:nvSpPr>
          <p:cNvPr id="26638" name="Text Box 14">
            <a:extLst>
              <a:ext uri="{FF2B5EF4-FFF2-40B4-BE49-F238E27FC236}">
                <a16:creationId xmlns:a16="http://schemas.microsoft.com/office/drawing/2014/main" id="{665274CE-976E-48C8-938C-6F18F3C12121}"/>
              </a:ext>
            </a:extLst>
          </p:cNvPr>
          <p:cNvSpPr txBox="1">
            <a:spLocks noChangeArrowheads="1"/>
          </p:cNvSpPr>
          <p:nvPr/>
        </p:nvSpPr>
        <p:spPr bwMode="auto">
          <a:xfrm>
            <a:off x="1546225" y="1552575"/>
            <a:ext cx="30972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Char char="ü"/>
            </a:pPr>
            <a:r>
              <a:rPr lang="ru-RU" altLang="ru-RU" sz="1600"/>
              <a:t> Закон «Об образовании</a:t>
            </a:r>
          </a:p>
          <a:p>
            <a:pPr eaLnBrk="1" hangingPunct="1">
              <a:spcBef>
                <a:spcPct val="50000"/>
              </a:spcBef>
            </a:pPr>
            <a:r>
              <a:rPr lang="ru-RU" altLang="ru-RU" sz="1600"/>
              <a:t>В Российской Федерации " </a:t>
            </a:r>
          </a:p>
        </p:txBody>
      </p:sp>
      <p:sp>
        <p:nvSpPr>
          <p:cNvPr id="26639" name="Text Box 15">
            <a:extLst>
              <a:ext uri="{FF2B5EF4-FFF2-40B4-BE49-F238E27FC236}">
                <a16:creationId xmlns:a16="http://schemas.microsoft.com/office/drawing/2014/main" id="{9DEBC4C1-83DE-4894-ABEE-2245FC92EB8E}"/>
              </a:ext>
            </a:extLst>
          </p:cNvPr>
          <p:cNvSpPr txBox="1">
            <a:spLocks noChangeArrowheads="1"/>
          </p:cNvSpPr>
          <p:nvPr/>
        </p:nvSpPr>
        <p:spPr bwMode="auto">
          <a:xfrm>
            <a:off x="1547813" y="908050"/>
            <a:ext cx="288131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Char char="ü"/>
            </a:pPr>
            <a:r>
              <a:rPr lang="ru-RU" altLang="ru-RU" sz="1600"/>
              <a:t> Конституция Российской Федерации (статья 43) </a:t>
            </a:r>
          </a:p>
        </p:txBody>
      </p:sp>
      <p:sp>
        <p:nvSpPr>
          <p:cNvPr id="16396" name="Text Box 16">
            <a:extLst>
              <a:ext uri="{FF2B5EF4-FFF2-40B4-BE49-F238E27FC236}">
                <a16:creationId xmlns:a16="http://schemas.microsoft.com/office/drawing/2014/main" id="{6E301831-A0D4-4371-97C5-831BEAB43133}"/>
              </a:ext>
            </a:extLst>
          </p:cNvPr>
          <p:cNvSpPr txBox="1">
            <a:spLocks noChangeArrowheads="1"/>
          </p:cNvSpPr>
          <p:nvPr/>
        </p:nvSpPr>
        <p:spPr bwMode="auto">
          <a:xfrm>
            <a:off x="971550" y="0"/>
            <a:ext cx="71643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ru-RU" altLang="ru-RU" sz="2400">
                <a:solidFill>
                  <a:schemeClr val="tx2"/>
                </a:solidFill>
                <a:latin typeface="Comic Sans MS" panose="030F0702030302020204" pitchFamily="66" charset="0"/>
              </a:rPr>
              <a:t>Нормативно-правовое обеспечение </a:t>
            </a:r>
            <a:br>
              <a:rPr lang="ru-RU" altLang="ru-RU" sz="2400">
                <a:solidFill>
                  <a:schemeClr val="tx2"/>
                </a:solidFill>
                <a:latin typeface="Comic Sans MS" panose="030F0702030302020204" pitchFamily="66" charset="0"/>
              </a:rPr>
            </a:br>
            <a:r>
              <a:rPr lang="ru-RU" altLang="ru-RU" sz="2400">
                <a:solidFill>
                  <a:schemeClr val="tx2"/>
                </a:solidFill>
                <a:latin typeface="Comic Sans MS" panose="030F0702030302020204" pitchFamily="66" charset="0"/>
              </a:rPr>
              <a:t>права на образование</a:t>
            </a:r>
          </a:p>
        </p:txBody>
      </p:sp>
      <p:sp>
        <p:nvSpPr>
          <p:cNvPr id="26637" name="Text Box 13">
            <a:extLst>
              <a:ext uri="{FF2B5EF4-FFF2-40B4-BE49-F238E27FC236}">
                <a16:creationId xmlns:a16="http://schemas.microsoft.com/office/drawing/2014/main" id="{4D6DCEB0-4008-4468-8734-8BB0ED26EAA8}"/>
              </a:ext>
            </a:extLst>
          </p:cNvPr>
          <p:cNvSpPr txBox="1">
            <a:spLocks noChangeArrowheads="1"/>
          </p:cNvSpPr>
          <p:nvPr/>
        </p:nvSpPr>
        <p:spPr bwMode="auto">
          <a:xfrm>
            <a:off x="971550" y="2243138"/>
            <a:ext cx="424815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Char char="ü"/>
            </a:pPr>
            <a:r>
              <a:rPr lang="ru-RU" altLang="ru-RU" sz="1600"/>
              <a:t> Закон Российской Федерации               "О высшем и послевузовском профессиональном образовании"</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par>
                          <p:cTn id="10" fill="hold" nodeType="afterGroup">
                            <p:stCondLst>
                              <p:cond delay="2000"/>
                            </p:stCondLst>
                            <p:childTnLst>
                              <p:par>
                                <p:cTn id="11" presetID="22" presetClass="entr" presetSubtype="1" fill="hold" grpId="0" nodeType="afterEffect">
                                  <p:stCondLst>
                                    <p:cond delay="2000"/>
                                  </p:stCondLst>
                                  <p:childTnLst>
                                    <p:set>
                                      <p:cBhvr>
                                        <p:cTn id="12" dur="1" fill="hold">
                                          <p:stCondLst>
                                            <p:cond delay="0"/>
                                          </p:stCondLst>
                                        </p:cTn>
                                        <p:tgtEl>
                                          <p:spTgt spid="26639"/>
                                        </p:tgtEl>
                                        <p:attrNameLst>
                                          <p:attrName>style.visibility</p:attrName>
                                        </p:attrNameLst>
                                      </p:cBhvr>
                                      <p:to>
                                        <p:strVal val="visible"/>
                                      </p:to>
                                    </p:set>
                                    <p:animEffect transition="in" filter="wipe(up)">
                                      <p:cBhvr>
                                        <p:cTn id="13" dur="2000"/>
                                        <p:tgtEl>
                                          <p:spTgt spid="26639"/>
                                        </p:tgtEl>
                                      </p:cBhvr>
                                    </p:animEffect>
                                  </p:childTnLst>
                                </p:cTn>
                              </p:par>
                            </p:childTnLst>
                          </p:cTn>
                        </p:par>
                        <p:par>
                          <p:cTn id="14" fill="hold" nodeType="afterGroup">
                            <p:stCondLst>
                              <p:cond delay="6000"/>
                            </p:stCondLst>
                            <p:childTnLst>
                              <p:par>
                                <p:cTn id="15" presetID="22" presetClass="entr" presetSubtype="1" fill="hold" grpId="0" nodeType="afterEffect">
                                  <p:stCondLst>
                                    <p:cond delay="2000"/>
                                  </p:stCondLst>
                                  <p:childTnLst>
                                    <p:set>
                                      <p:cBhvr>
                                        <p:cTn id="16" dur="1" fill="hold">
                                          <p:stCondLst>
                                            <p:cond delay="0"/>
                                          </p:stCondLst>
                                        </p:cTn>
                                        <p:tgtEl>
                                          <p:spTgt spid="26638"/>
                                        </p:tgtEl>
                                        <p:attrNameLst>
                                          <p:attrName>style.visibility</p:attrName>
                                        </p:attrNameLst>
                                      </p:cBhvr>
                                      <p:to>
                                        <p:strVal val="visible"/>
                                      </p:to>
                                    </p:set>
                                    <p:animEffect transition="in" filter="wipe(up)">
                                      <p:cBhvr>
                                        <p:cTn id="17" dur="2000"/>
                                        <p:tgtEl>
                                          <p:spTgt spid="26638"/>
                                        </p:tgtEl>
                                      </p:cBhvr>
                                    </p:animEffect>
                                  </p:childTnLst>
                                </p:cTn>
                              </p:par>
                            </p:childTnLst>
                          </p:cTn>
                        </p:par>
                        <p:par>
                          <p:cTn id="18" fill="hold" nodeType="afterGroup">
                            <p:stCondLst>
                              <p:cond delay="10000"/>
                            </p:stCondLst>
                            <p:childTnLst>
                              <p:par>
                                <p:cTn id="19" presetID="22" presetClass="entr" presetSubtype="1" fill="hold" grpId="0" nodeType="afterEffect">
                                  <p:stCondLst>
                                    <p:cond delay="2000"/>
                                  </p:stCondLst>
                                  <p:childTnLst>
                                    <p:set>
                                      <p:cBhvr>
                                        <p:cTn id="20" dur="1" fill="hold">
                                          <p:stCondLst>
                                            <p:cond delay="0"/>
                                          </p:stCondLst>
                                        </p:cTn>
                                        <p:tgtEl>
                                          <p:spTgt spid="26637"/>
                                        </p:tgtEl>
                                        <p:attrNameLst>
                                          <p:attrName>style.visibility</p:attrName>
                                        </p:attrNameLst>
                                      </p:cBhvr>
                                      <p:to>
                                        <p:strVal val="visible"/>
                                      </p:to>
                                    </p:set>
                                    <p:animEffect transition="in" filter="wipe(up)">
                                      <p:cBhvr>
                                        <p:cTn id="21" dur="2000"/>
                                        <p:tgtEl>
                                          <p:spTgt spid="26637"/>
                                        </p:tgtEl>
                                      </p:cBhvr>
                                    </p:animEffect>
                                  </p:childTnLst>
                                </p:cTn>
                              </p:par>
                            </p:childTnLst>
                          </p:cTn>
                        </p:par>
                        <p:par>
                          <p:cTn id="22" fill="hold" nodeType="afterGroup">
                            <p:stCondLst>
                              <p:cond delay="14000"/>
                            </p:stCondLst>
                            <p:childTnLst>
                              <p:par>
                                <p:cTn id="23" presetID="22" presetClass="entr" presetSubtype="1" fill="hold" grpId="0" nodeType="afterEffect">
                                  <p:stCondLst>
                                    <p:cond delay="3000"/>
                                  </p:stCondLst>
                                  <p:childTnLst>
                                    <p:set>
                                      <p:cBhvr>
                                        <p:cTn id="24" dur="1" fill="hold">
                                          <p:stCondLst>
                                            <p:cond delay="0"/>
                                          </p:stCondLst>
                                        </p:cTn>
                                        <p:tgtEl>
                                          <p:spTgt spid="26636"/>
                                        </p:tgtEl>
                                        <p:attrNameLst>
                                          <p:attrName>style.visibility</p:attrName>
                                        </p:attrNameLst>
                                      </p:cBhvr>
                                      <p:to>
                                        <p:strVal val="visible"/>
                                      </p:to>
                                    </p:set>
                                    <p:animEffect transition="in" filter="wipe(up)">
                                      <p:cBhvr>
                                        <p:cTn id="25" dur="2000"/>
                                        <p:tgtEl>
                                          <p:spTgt spid="26636"/>
                                        </p:tgtEl>
                                      </p:cBhvr>
                                    </p:animEffect>
                                  </p:childTnLst>
                                </p:cTn>
                              </p:par>
                            </p:childTnLst>
                          </p:cTn>
                        </p:par>
                        <p:par>
                          <p:cTn id="26" fill="hold" nodeType="afterGroup">
                            <p:stCondLst>
                              <p:cond delay="19000"/>
                            </p:stCondLst>
                            <p:childTnLst>
                              <p:par>
                                <p:cTn id="27" presetID="22" presetClass="entr" presetSubtype="1" fill="hold" grpId="0" nodeType="afterEffect">
                                  <p:stCondLst>
                                    <p:cond delay="3000"/>
                                  </p:stCondLst>
                                  <p:childTnLst>
                                    <p:set>
                                      <p:cBhvr>
                                        <p:cTn id="28" dur="1" fill="hold">
                                          <p:stCondLst>
                                            <p:cond delay="0"/>
                                          </p:stCondLst>
                                        </p:cTn>
                                        <p:tgtEl>
                                          <p:spTgt spid="26635"/>
                                        </p:tgtEl>
                                        <p:attrNameLst>
                                          <p:attrName>style.visibility</p:attrName>
                                        </p:attrNameLst>
                                      </p:cBhvr>
                                      <p:to>
                                        <p:strVal val="visible"/>
                                      </p:to>
                                    </p:set>
                                    <p:animEffect transition="in" filter="wipe(up)">
                                      <p:cBhvr>
                                        <p:cTn id="29" dur="2000"/>
                                        <p:tgtEl>
                                          <p:spTgt spid="26635"/>
                                        </p:tgtEl>
                                      </p:cBhvr>
                                    </p:animEffect>
                                  </p:childTnLst>
                                </p:cTn>
                              </p:par>
                            </p:childTnLst>
                          </p:cTn>
                        </p:par>
                        <p:par>
                          <p:cTn id="30" fill="hold" nodeType="afterGroup">
                            <p:stCondLst>
                              <p:cond delay="24000"/>
                            </p:stCondLst>
                            <p:childTnLst>
                              <p:par>
                                <p:cTn id="31" presetID="22" presetClass="entr" presetSubtype="1" fill="hold" grpId="0" nodeType="afterEffect">
                                  <p:stCondLst>
                                    <p:cond delay="3000"/>
                                  </p:stCondLst>
                                  <p:childTnLst>
                                    <p:set>
                                      <p:cBhvr>
                                        <p:cTn id="32" dur="1" fill="hold">
                                          <p:stCondLst>
                                            <p:cond delay="0"/>
                                          </p:stCondLst>
                                        </p:cTn>
                                        <p:tgtEl>
                                          <p:spTgt spid="26634"/>
                                        </p:tgtEl>
                                        <p:attrNameLst>
                                          <p:attrName>style.visibility</p:attrName>
                                        </p:attrNameLst>
                                      </p:cBhvr>
                                      <p:to>
                                        <p:strVal val="visible"/>
                                      </p:to>
                                    </p:set>
                                    <p:animEffect transition="in" filter="wipe(up)">
                                      <p:cBhvr>
                                        <p:cTn id="33" dur="2000"/>
                                        <p:tgtEl>
                                          <p:spTgt spid="26634"/>
                                        </p:tgtEl>
                                      </p:cBhvr>
                                    </p:animEffect>
                                  </p:childTnLst>
                                </p:cTn>
                              </p:par>
                            </p:childTnLst>
                          </p:cTn>
                        </p:par>
                        <p:par>
                          <p:cTn id="34" fill="hold" nodeType="afterGroup">
                            <p:stCondLst>
                              <p:cond delay="29000"/>
                            </p:stCondLst>
                            <p:childTnLst>
                              <p:par>
                                <p:cTn id="35" presetID="22" presetClass="entr" presetSubtype="1" fill="hold" grpId="0" nodeType="afterEffect">
                                  <p:stCondLst>
                                    <p:cond delay="3000"/>
                                  </p:stCondLst>
                                  <p:childTnLst>
                                    <p:set>
                                      <p:cBhvr>
                                        <p:cTn id="36" dur="1" fill="hold">
                                          <p:stCondLst>
                                            <p:cond delay="0"/>
                                          </p:stCondLst>
                                        </p:cTn>
                                        <p:tgtEl>
                                          <p:spTgt spid="26633"/>
                                        </p:tgtEl>
                                        <p:attrNameLst>
                                          <p:attrName>style.visibility</p:attrName>
                                        </p:attrNameLst>
                                      </p:cBhvr>
                                      <p:to>
                                        <p:strVal val="visible"/>
                                      </p:to>
                                    </p:set>
                                    <p:animEffect transition="in" filter="wipe(up)">
                                      <p:cBhvr>
                                        <p:cTn id="37" dur="2000"/>
                                        <p:tgtEl>
                                          <p:spTgt spid="26633"/>
                                        </p:tgtEl>
                                      </p:cBhvr>
                                    </p:animEffect>
                                  </p:childTnLst>
                                </p:cTn>
                              </p:par>
                            </p:childTnLst>
                          </p:cTn>
                        </p:par>
                        <p:par>
                          <p:cTn id="38" fill="hold" nodeType="afterGroup">
                            <p:stCondLst>
                              <p:cond delay="34000"/>
                            </p:stCondLst>
                            <p:childTnLst>
                              <p:par>
                                <p:cTn id="39" presetID="22" presetClass="entr" presetSubtype="1" fill="hold" grpId="0" nodeType="afterEffect">
                                  <p:stCondLst>
                                    <p:cond delay="3000"/>
                                  </p:stCondLst>
                                  <p:childTnLst>
                                    <p:set>
                                      <p:cBhvr>
                                        <p:cTn id="40" dur="1" fill="hold">
                                          <p:stCondLst>
                                            <p:cond delay="0"/>
                                          </p:stCondLst>
                                        </p:cTn>
                                        <p:tgtEl>
                                          <p:spTgt spid="26632"/>
                                        </p:tgtEl>
                                        <p:attrNameLst>
                                          <p:attrName>style.visibility</p:attrName>
                                        </p:attrNameLst>
                                      </p:cBhvr>
                                      <p:to>
                                        <p:strVal val="visible"/>
                                      </p:to>
                                    </p:set>
                                    <p:animEffect transition="in" filter="wipe(up)">
                                      <p:cBhvr>
                                        <p:cTn id="41" dur="2000"/>
                                        <p:tgtEl>
                                          <p:spTgt spid="26632"/>
                                        </p:tgtEl>
                                      </p:cBhvr>
                                    </p:animEffect>
                                  </p:childTnLst>
                                </p:cTn>
                              </p:par>
                            </p:childTnLst>
                          </p:cTn>
                        </p:par>
                        <p:par>
                          <p:cTn id="42" fill="hold" nodeType="afterGroup">
                            <p:stCondLst>
                              <p:cond delay="39000"/>
                            </p:stCondLst>
                            <p:childTnLst>
                              <p:par>
                                <p:cTn id="43" presetID="22" presetClass="entr" presetSubtype="1" fill="hold" grpId="0" nodeType="afterEffect">
                                  <p:stCondLst>
                                    <p:cond delay="3000"/>
                                  </p:stCondLst>
                                  <p:childTnLst>
                                    <p:set>
                                      <p:cBhvr>
                                        <p:cTn id="44" dur="1" fill="hold">
                                          <p:stCondLst>
                                            <p:cond delay="0"/>
                                          </p:stCondLst>
                                        </p:cTn>
                                        <p:tgtEl>
                                          <p:spTgt spid="26631"/>
                                        </p:tgtEl>
                                        <p:attrNameLst>
                                          <p:attrName>style.visibility</p:attrName>
                                        </p:attrNameLst>
                                      </p:cBhvr>
                                      <p:to>
                                        <p:strVal val="visible"/>
                                      </p:to>
                                    </p:set>
                                    <p:animEffect transition="in" filter="wipe(up)">
                                      <p:cBhvr>
                                        <p:cTn id="45" dur="2000"/>
                                        <p:tgtEl>
                                          <p:spTgt spid="26631"/>
                                        </p:tgtEl>
                                      </p:cBhvr>
                                    </p:animEffect>
                                  </p:childTnLst>
                                </p:cTn>
                              </p:par>
                            </p:childTnLst>
                          </p:cTn>
                        </p:par>
                        <p:par>
                          <p:cTn id="46" fill="hold" nodeType="afterGroup">
                            <p:stCondLst>
                              <p:cond delay="44000"/>
                            </p:stCondLst>
                            <p:childTnLst>
                              <p:par>
                                <p:cTn id="47" presetID="22" presetClass="entr" presetSubtype="1" fill="hold" grpId="0" nodeType="afterEffect">
                                  <p:stCondLst>
                                    <p:cond delay="3000"/>
                                  </p:stCondLst>
                                  <p:childTnLst>
                                    <p:set>
                                      <p:cBhvr>
                                        <p:cTn id="48" dur="1" fill="hold">
                                          <p:stCondLst>
                                            <p:cond delay="0"/>
                                          </p:stCondLst>
                                        </p:cTn>
                                        <p:tgtEl>
                                          <p:spTgt spid="26630"/>
                                        </p:tgtEl>
                                        <p:attrNameLst>
                                          <p:attrName>style.visibility</p:attrName>
                                        </p:attrNameLst>
                                      </p:cBhvr>
                                      <p:to>
                                        <p:strVal val="visible"/>
                                      </p:to>
                                    </p:set>
                                    <p:animEffect transition="in" filter="wipe(up)">
                                      <p:cBhvr>
                                        <p:cTn id="49" dur="2000"/>
                                        <p:tgtEl>
                                          <p:spTgt spid="26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0" grpId="0"/>
      <p:bldP spid="26631" grpId="0"/>
      <p:bldP spid="26632" grpId="0"/>
      <p:bldP spid="26633" grpId="0"/>
      <p:bldP spid="26634" grpId="0"/>
      <p:bldP spid="26635" grpId="0"/>
      <p:bldP spid="26636" grpId="0"/>
      <p:bldP spid="26638" grpId="0"/>
      <p:bldP spid="26639" grpId="0"/>
      <p:bldP spid="2663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66FFFF"/>
        </a:solidFill>
        <a:effectLst/>
      </p:bgPr>
    </p:bg>
    <p:spTree>
      <p:nvGrpSpPr>
        <p:cNvPr id="1" name=""/>
        <p:cNvGrpSpPr/>
        <p:nvPr/>
      </p:nvGrpSpPr>
      <p:grpSpPr>
        <a:xfrm>
          <a:off x="0" y="0"/>
          <a:ext cx="0" cy="0"/>
          <a:chOff x="0" y="0"/>
          <a:chExt cx="0" cy="0"/>
        </a:xfrm>
      </p:grpSpPr>
      <p:grpSp>
        <p:nvGrpSpPr>
          <p:cNvPr id="2" name="Group 21">
            <a:extLst>
              <a:ext uri="{FF2B5EF4-FFF2-40B4-BE49-F238E27FC236}">
                <a16:creationId xmlns:a16="http://schemas.microsoft.com/office/drawing/2014/main" id="{F5EB343D-55C1-4F2A-A650-AE979D3165BF}"/>
              </a:ext>
            </a:extLst>
          </p:cNvPr>
          <p:cNvGrpSpPr>
            <a:grpSpLocks/>
          </p:cNvGrpSpPr>
          <p:nvPr/>
        </p:nvGrpSpPr>
        <p:grpSpPr bwMode="auto">
          <a:xfrm>
            <a:off x="-7938" y="144463"/>
            <a:ext cx="9161463" cy="6570662"/>
            <a:chOff x="-5" y="91"/>
            <a:chExt cx="5771" cy="4139"/>
          </a:xfrm>
        </p:grpSpPr>
        <p:pic>
          <p:nvPicPr>
            <p:cNvPr id="17416" name="Picture 20">
              <a:extLst>
                <a:ext uri="{FF2B5EF4-FFF2-40B4-BE49-F238E27FC236}">
                  <a16:creationId xmlns:a16="http://schemas.microsoft.com/office/drawing/2014/main" id="{E1F92A7A-00D5-46CC-8AAB-A720ACB735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 y="91"/>
              <a:ext cx="5771" cy="4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7" name="Rectangle 3">
              <a:extLst>
                <a:ext uri="{FF2B5EF4-FFF2-40B4-BE49-F238E27FC236}">
                  <a16:creationId xmlns:a16="http://schemas.microsoft.com/office/drawing/2014/main" id="{F16E9CBE-231E-4B9B-A51C-44A89D6EB43A}"/>
                </a:ext>
              </a:extLst>
            </p:cNvPr>
            <p:cNvSpPr>
              <a:spLocks noChangeArrowheads="1"/>
            </p:cNvSpPr>
            <p:nvPr/>
          </p:nvSpPr>
          <p:spPr bwMode="auto">
            <a:xfrm>
              <a:off x="1474" y="686"/>
              <a:ext cx="2880" cy="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altLang="ru-RU" sz="2400" b="1">
                  <a:latin typeface="Comic Sans MS" panose="030F0702030302020204" pitchFamily="66" charset="0"/>
                </a:rPr>
                <a:t>Право на образование</a:t>
              </a:r>
            </a:p>
            <a:p>
              <a:pPr eaLnBrk="1" hangingPunct="1"/>
              <a:r>
                <a:rPr lang="ru-RU" altLang="ru-RU" sz="2400" b="1">
                  <a:latin typeface="Comic Sans MS" panose="030F0702030302020204" pitchFamily="66" charset="0"/>
                </a:rPr>
                <a:t> в Российской Федерации </a:t>
              </a:r>
              <a:r>
                <a:rPr lang="ru-RU" altLang="ru-RU" sz="2400" b="1">
                  <a:solidFill>
                    <a:schemeClr val="tx2"/>
                  </a:solidFill>
                  <a:latin typeface="Comic Sans MS" panose="030F0702030302020204" pitchFamily="66" charset="0"/>
                </a:rPr>
                <a:t>Конституция России (ст. 43) </a:t>
              </a:r>
            </a:p>
          </p:txBody>
        </p:sp>
      </p:grpSp>
      <p:sp>
        <p:nvSpPr>
          <p:cNvPr id="8206" name="Text Box 14">
            <a:extLst>
              <a:ext uri="{FF2B5EF4-FFF2-40B4-BE49-F238E27FC236}">
                <a16:creationId xmlns:a16="http://schemas.microsoft.com/office/drawing/2014/main" id="{212FF426-9F31-4112-9DE5-2E9ECD9568BC}"/>
              </a:ext>
            </a:extLst>
          </p:cNvPr>
          <p:cNvSpPr txBox="1">
            <a:spLocks noChangeArrowheads="1"/>
          </p:cNvSpPr>
          <p:nvPr/>
        </p:nvSpPr>
        <p:spPr bwMode="auto">
          <a:xfrm>
            <a:off x="4932363" y="4221163"/>
            <a:ext cx="4032250"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1600"/>
              <a:t>5. Российская Федерация устанавливает федеральные </a:t>
            </a:r>
            <a:r>
              <a:rPr lang="ru-RU" altLang="ru-RU" sz="1600" u="sng"/>
              <a:t>государственные образовательные стандарты</a:t>
            </a:r>
            <a:r>
              <a:rPr lang="ru-RU" altLang="ru-RU" sz="1600"/>
              <a:t>, поддерживает различные формы образования и самообразования.</a:t>
            </a:r>
            <a:endParaRPr lang="ru-RU" altLang="ru-RU"/>
          </a:p>
        </p:txBody>
      </p:sp>
      <p:sp>
        <p:nvSpPr>
          <p:cNvPr id="8207" name="Text Box 15">
            <a:extLst>
              <a:ext uri="{FF2B5EF4-FFF2-40B4-BE49-F238E27FC236}">
                <a16:creationId xmlns:a16="http://schemas.microsoft.com/office/drawing/2014/main" id="{E9CE608D-E05B-4BF0-919B-3C3440CDFB55}"/>
              </a:ext>
            </a:extLst>
          </p:cNvPr>
          <p:cNvSpPr txBox="1">
            <a:spLocks noChangeArrowheads="1"/>
          </p:cNvSpPr>
          <p:nvPr/>
        </p:nvSpPr>
        <p:spPr bwMode="auto">
          <a:xfrm>
            <a:off x="4643438" y="2863850"/>
            <a:ext cx="4500562"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1600"/>
              <a:t>      4. </a:t>
            </a:r>
            <a:r>
              <a:rPr lang="ru-RU" altLang="ru-RU" sz="1600" u="sng"/>
              <a:t>Основное общее образование обязательно</a:t>
            </a:r>
            <a:r>
              <a:rPr lang="ru-RU" altLang="ru-RU" sz="1600"/>
              <a:t>. Родители или лица, их заменяющие, обеспечивают получение детьми основного общего образования</a:t>
            </a:r>
          </a:p>
        </p:txBody>
      </p:sp>
      <p:sp>
        <p:nvSpPr>
          <p:cNvPr id="8208" name="Text Box 16">
            <a:extLst>
              <a:ext uri="{FF2B5EF4-FFF2-40B4-BE49-F238E27FC236}">
                <a16:creationId xmlns:a16="http://schemas.microsoft.com/office/drawing/2014/main" id="{5E169213-023A-4318-A3C1-2D2E7123127F}"/>
              </a:ext>
            </a:extLst>
          </p:cNvPr>
          <p:cNvSpPr txBox="1">
            <a:spLocks noChangeArrowheads="1"/>
          </p:cNvSpPr>
          <p:nvPr/>
        </p:nvSpPr>
        <p:spPr bwMode="auto">
          <a:xfrm>
            <a:off x="360363" y="4797425"/>
            <a:ext cx="4211637"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1600"/>
              <a:t>3. </a:t>
            </a:r>
            <a:r>
              <a:rPr lang="ru-RU" altLang="ru-RU" sz="1600" u="sng"/>
              <a:t>Каждый вправе</a:t>
            </a:r>
            <a:r>
              <a:rPr lang="ru-RU" altLang="ru-RU" sz="1600"/>
              <a:t> на конкурсной основе </a:t>
            </a:r>
            <a:r>
              <a:rPr lang="ru-RU" altLang="ru-RU" sz="1600" u="sng"/>
              <a:t>бесплатно получить высшее образование</a:t>
            </a:r>
            <a:r>
              <a:rPr lang="ru-RU" altLang="ru-RU" sz="1600"/>
              <a:t>       в государственном или муниципальном образовательном учреждении и на предприятии.</a:t>
            </a:r>
          </a:p>
        </p:txBody>
      </p:sp>
      <p:sp>
        <p:nvSpPr>
          <p:cNvPr id="8209" name="Text Box 17">
            <a:extLst>
              <a:ext uri="{FF2B5EF4-FFF2-40B4-BE49-F238E27FC236}">
                <a16:creationId xmlns:a16="http://schemas.microsoft.com/office/drawing/2014/main" id="{5F7DCB73-0CE2-4AAC-81C9-77C25877B3C2}"/>
              </a:ext>
            </a:extLst>
          </p:cNvPr>
          <p:cNvSpPr txBox="1">
            <a:spLocks noChangeArrowheads="1"/>
          </p:cNvSpPr>
          <p:nvPr/>
        </p:nvSpPr>
        <p:spPr bwMode="auto">
          <a:xfrm>
            <a:off x="360363" y="3068638"/>
            <a:ext cx="3995737"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1600"/>
              <a:t>2. </a:t>
            </a:r>
            <a:r>
              <a:rPr lang="ru-RU" altLang="ru-RU" sz="1600" u="sng"/>
              <a:t>Гарантируется общедоступность и бесплатность</a:t>
            </a:r>
            <a:r>
              <a:rPr lang="ru-RU" altLang="ru-RU" sz="1600"/>
              <a:t> дошкольного, основного общего и среднего профессионального </a:t>
            </a:r>
            <a:r>
              <a:rPr lang="ru-RU" altLang="ru-RU" sz="1600" u="sng"/>
              <a:t>образования</a:t>
            </a:r>
            <a:r>
              <a:rPr lang="ru-RU" altLang="ru-RU" sz="1600"/>
              <a:t> в государственных или муниципальных образовательных учреждениях и на предприятиях.</a:t>
            </a:r>
          </a:p>
        </p:txBody>
      </p:sp>
      <p:sp>
        <p:nvSpPr>
          <p:cNvPr id="8210" name="Text Box 18">
            <a:extLst>
              <a:ext uri="{FF2B5EF4-FFF2-40B4-BE49-F238E27FC236}">
                <a16:creationId xmlns:a16="http://schemas.microsoft.com/office/drawing/2014/main" id="{916D2267-BAFF-4D6D-A8DF-EC67C518A8F2}"/>
              </a:ext>
            </a:extLst>
          </p:cNvPr>
          <p:cNvSpPr txBox="1">
            <a:spLocks noChangeArrowheads="1"/>
          </p:cNvSpPr>
          <p:nvPr/>
        </p:nvSpPr>
        <p:spPr bwMode="auto">
          <a:xfrm>
            <a:off x="322263" y="2565400"/>
            <a:ext cx="43211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sz="1600"/>
              <a:t>1. </a:t>
            </a:r>
            <a:r>
              <a:rPr lang="ru-RU" altLang="ru-RU" sz="1600" u="sng"/>
              <a:t>Каждый имеет право на образование.</a:t>
            </a:r>
            <a:endParaRPr lang="ru-RU" altLang="ru-RU" sz="1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par>
                          <p:cTn id="10" fill="hold" nodeType="afterGroup">
                            <p:stCondLst>
                              <p:cond delay="2000"/>
                            </p:stCondLst>
                            <p:childTnLst>
                              <p:par>
                                <p:cTn id="11" presetID="22" presetClass="entr" presetSubtype="1" fill="hold" grpId="0" nodeType="afterEffect">
                                  <p:stCondLst>
                                    <p:cond delay="2000"/>
                                  </p:stCondLst>
                                  <p:childTnLst>
                                    <p:set>
                                      <p:cBhvr>
                                        <p:cTn id="12" dur="1" fill="hold">
                                          <p:stCondLst>
                                            <p:cond delay="0"/>
                                          </p:stCondLst>
                                        </p:cTn>
                                        <p:tgtEl>
                                          <p:spTgt spid="8210"/>
                                        </p:tgtEl>
                                        <p:attrNameLst>
                                          <p:attrName>style.visibility</p:attrName>
                                        </p:attrNameLst>
                                      </p:cBhvr>
                                      <p:to>
                                        <p:strVal val="visible"/>
                                      </p:to>
                                    </p:set>
                                    <p:animEffect transition="in" filter="wipe(up)">
                                      <p:cBhvr>
                                        <p:cTn id="13" dur="2000"/>
                                        <p:tgtEl>
                                          <p:spTgt spid="8210"/>
                                        </p:tgtEl>
                                      </p:cBhvr>
                                    </p:animEffect>
                                  </p:childTnLst>
                                </p:cTn>
                              </p:par>
                            </p:childTnLst>
                          </p:cTn>
                        </p:par>
                        <p:par>
                          <p:cTn id="14" fill="hold" nodeType="afterGroup">
                            <p:stCondLst>
                              <p:cond delay="6000"/>
                            </p:stCondLst>
                            <p:childTnLst>
                              <p:par>
                                <p:cTn id="15" presetID="22" presetClass="entr" presetSubtype="1" fill="hold" grpId="0" nodeType="afterEffect">
                                  <p:stCondLst>
                                    <p:cond delay="2000"/>
                                  </p:stCondLst>
                                  <p:childTnLst>
                                    <p:set>
                                      <p:cBhvr>
                                        <p:cTn id="16" dur="1" fill="hold">
                                          <p:stCondLst>
                                            <p:cond delay="0"/>
                                          </p:stCondLst>
                                        </p:cTn>
                                        <p:tgtEl>
                                          <p:spTgt spid="8209"/>
                                        </p:tgtEl>
                                        <p:attrNameLst>
                                          <p:attrName>style.visibility</p:attrName>
                                        </p:attrNameLst>
                                      </p:cBhvr>
                                      <p:to>
                                        <p:strVal val="visible"/>
                                      </p:to>
                                    </p:set>
                                    <p:animEffect transition="in" filter="wipe(up)">
                                      <p:cBhvr>
                                        <p:cTn id="17" dur="2000"/>
                                        <p:tgtEl>
                                          <p:spTgt spid="8209"/>
                                        </p:tgtEl>
                                      </p:cBhvr>
                                    </p:animEffect>
                                  </p:childTnLst>
                                </p:cTn>
                              </p:par>
                            </p:childTnLst>
                          </p:cTn>
                        </p:par>
                        <p:par>
                          <p:cTn id="18" fill="hold" nodeType="afterGroup">
                            <p:stCondLst>
                              <p:cond delay="10000"/>
                            </p:stCondLst>
                            <p:childTnLst>
                              <p:par>
                                <p:cTn id="19" presetID="22" presetClass="entr" presetSubtype="1" fill="hold" grpId="0" nodeType="afterEffect">
                                  <p:stCondLst>
                                    <p:cond delay="5000"/>
                                  </p:stCondLst>
                                  <p:childTnLst>
                                    <p:set>
                                      <p:cBhvr>
                                        <p:cTn id="20" dur="1" fill="hold">
                                          <p:stCondLst>
                                            <p:cond delay="0"/>
                                          </p:stCondLst>
                                        </p:cTn>
                                        <p:tgtEl>
                                          <p:spTgt spid="8208"/>
                                        </p:tgtEl>
                                        <p:attrNameLst>
                                          <p:attrName>style.visibility</p:attrName>
                                        </p:attrNameLst>
                                      </p:cBhvr>
                                      <p:to>
                                        <p:strVal val="visible"/>
                                      </p:to>
                                    </p:set>
                                    <p:animEffect transition="in" filter="wipe(up)">
                                      <p:cBhvr>
                                        <p:cTn id="21" dur="2000"/>
                                        <p:tgtEl>
                                          <p:spTgt spid="8208"/>
                                        </p:tgtEl>
                                      </p:cBhvr>
                                    </p:animEffect>
                                  </p:childTnLst>
                                </p:cTn>
                              </p:par>
                            </p:childTnLst>
                          </p:cTn>
                        </p:par>
                        <p:par>
                          <p:cTn id="22" fill="hold" nodeType="afterGroup">
                            <p:stCondLst>
                              <p:cond delay="17000"/>
                            </p:stCondLst>
                            <p:childTnLst>
                              <p:par>
                                <p:cTn id="23" presetID="22" presetClass="entr" presetSubtype="1" fill="hold" grpId="0" nodeType="afterEffect">
                                  <p:stCondLst>
                                    <p:cond delay="5000"/>
                                  </p:stCondLst>
                                  <p:childTnLst>
                                    <p:set>
                                      <p:cBhvr>
                                        <p:cTn id="24" dur="1" fill="hold">
                                          <p:stCondLst>
                                            <p:cond delay="0"/>
                                          </p:stCondLst>
                                        </p:cTn>
                                        <p:tgtEl>
                                          <p:spTgt spid="8207"/>
                                        </p:tgtEl>
                                        <p:attrNameLst>
                                          <p:attrName>style.visibility</p:attrName>
                                        </p:attrNameLst>
                                      </p:cBhvr>
                                      <p:to>
                                        <p:strVal val="visible"/>
                                      </p:to>
                                    </p:set>
                                    <p:animEffect transition="in" filter="wipe(up)">
                                      <p:cBhvr>
                                        <p:cTn id="25" dur="2000"/>
                                        <p:tgtEl>
                                          <p:spTgt spid="8207"/>
                                        </p:tgtEl>
                                      </p:cBhvr>
                                    </p:animEffect>
                                  </p:childTnLst>
                                </p:cTn>
                              </p:par>
                            </p:childTnLst>
                          </p:cTn>
                        </p:par>
                        <p:par>
                          <p:cTn id="26" fill="hold" nodeType="afterGroup">
                            <p:stCondLst>
                              <p:cond delay="24000"/>
                            </p:stCondLst>
                            <p:childTnLst>
                              <p:par>
                                <p:cTn id="27" presetID="22" presetClass="entr" presetSubtype="1" fill="hold" grpId="0" nodeType="afterEffect">
                                  <p:stCondLst>
                                    <p:cond delay="5000"/>
                                  </p:stCondLst>
                                  <p:childTnLst>
                                    <p:set>
                                      <p:cBhvr>
                                        <p:cTn id="28" dur="1" fill="hold">
                                          <p:stCondLst>
                                            <p:cond delay="0"/>
                                          </p:stCondLst>
                                        </p:cTn>
                                        <p:tgtEl>
                                          <p:spTgt spid="8206"/>
                                        </p:tgtEl>
                                        <p:attrNameLst>
                                          <p:attrName>style.visibility</p:attrName>
                                        </p:attrNameLst>
                                      </p:cBhvr>
                                      <p:to>
                                        <p:strVal val="visible"/>
                                      </p:to>
                                    </p:set>
                                    <p:animEffect transition="in" filter="wipe(up)">
                                      <p:cBhvr>
                                        <p:cTn id="29" dur="2000"/>
                                        <p:tgtEl>
                                          <p:spTgt spid="8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6" grpId="0"/>
      <p:bldP spid="8207" grpId="0"/>
      <p:bldP spid="8208" grpId="0"/>
      <p:bldP spid="8209" grpId="0"/>
      <p:bldP spid="8210"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grpSp>
        <p:nvGrpSpPr>
          <p:cNvPr id="2" name="Group 23">
            <a:extLst>
              <a:ext uri="{FF2B5EF4-FFF2-40B4-BE49-F238E27FC236}">
                <a16:creationId xmlns:a16="http://schemas.microsoft.com/office/drawing/2014/main" id="{33042D32-F68D-4C3C-BF7A-636AC78DC150}"/>
              </a:ext>
            </a:extLst>
          </p:cNvPr>
          <p:cNvGrpSpPr>
            <a:grpSpLocks/>
          </p:cNvGrpSpPr>
          <p:nvPr/>
        </p:nvGrpSpPr>
        <p:grpSpPr bwMode="auto">
          <a:xfrm>
            <a:off x="2773363" y="908050"/>
            <a:ext cx="3670300" cy="5111750"/>
            <a:chOff x="1747" y="572"/>
            <a:chExt cx="2312" cy="3220"/>
          </a:xfrm>
        </p:grpSpPr>
        <p:sp>
          <p:nvSpPr>
            <p:cNvPr id="18446" name="AutoShape 18">
              <a:extLst>
                <a:ext uri="{FF2B5EF4-FFF2-40B4-BE49-F238E27FC236}">
                  <a16:creationId xmlns:a16="http://schemas.microsoft.com/office/drawing/2014/main" id="{7B268CDD-568E-4F78-96A8-A3B2C608CDA2}"/>
                </a:ext>
              </a:extLst>
            </p:cNvPr>
            <p:cNvSpPr>
              <a:spLocks noChangeArrowheads="1"/>
            </p:cNvSpPr>
            <p:nvPr/>
          </p:nvSpPr>
          <p:spPr bwMode="auto">
            <a:xfrm>
              <a:off x="1747" y="572"/>
              <a:ext cx="2312" cy="3220"/>
            </a:xfrm>
            <a:prstGeom prst="flowChartDecision">
              <a:avLst/>
            </a:prstGeom>
            <a:gradFill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shape">
                <a:fillToRect l="50000" t="50000" r="50000" b="50000"/>
              </a:path>
            </a:gra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18447" name="WordArt 19">
              <a:extLst>
                <a:ext uri="{FF2B5EF4-FFF2-40B4-BE49-F238E27FC236}">
                  <a16:creationId xmlns:a16="http://schemas.microsoft.com/office/drawing/2014/main" id="{234EE6DC-6065-4022-A8A9-D381DE8819B6}"/>
                </a:ext>
              </a:extLst>
            </p:cNvPr>
            <p:cNvSpPr>
              <a:spLocks noChangeArrowheads="1" noChangeShapeType="1" noTextEdit="1"/>
            </p:cNvSpPr>
            <p:nvPr/>
          </p:nvSpPr>
          <p:spPr bwMode="auto">
            <a:xfrm>
              <a:off x="2109" y="1560"/>
              <a:ext cx="1678" cy="1008"/>
            </a:xfrm>
            <a:prstGeom prst="rect">
              <a:avLst/>
            </a:prstGeom>
          </p:spPr>
          <p:txBody>
            <a:bodyPr wrap="none" fromWordArt="1">
              <a:prstTxWarp prst="textPlain">
                <a:avLst>
                  <a:gd name="adj" fmla="val 50000"/>
                </a:avLst>
              </a:prstTxWarp>
            </a:bodyPr>
            <a:lstStyle/>
            <a:p>
              <a:pPr algn="ctr"/>
              <a:r>
                <a:rPr lang="ru-RU" sz="3600" b="1" kern="10">
                  <a:ln w="9525">
                    <a:solidFill>
                      <a:srgbClr val="000000"/>
                    </a:solidFill>
                    <a:round/>
                    <a:headEnd/>
                    <a:tailEnd/>
                  </a:ln>
                  <a:solidFill>
                    <a:srgbClr val="993300"/>
                  </a:solidFill>
                  <a:cs typeface="Arial" panose="020B0604020202020204" pitchFamily="34" charset="0"/>
                </a:rPr>
                <a:t>Право </a:t>
              </a:r>
            </a:p>
            <a:p>
              <a:pPr algn="ctr"/>
              <a:r>
                <a:rPr lang="ru-RU" sz="3600" b="1" kern="10">
                  <a:ln w="9525">
                    <a:solidFill>
                      <a:srgbClr val="000000"/>
                    </a:solidFill>
                    <a:round/>
                    <a:headEnd/>
                    <a:tailEnd/>
                  </a:ln>
                  <a:solidFill>
                    <a:srgbClr val="993300"/>
                  </a:solidFill>
                  <a:cs typeface="Arial" panose="020B0604020202020204" pitchFamily="34" charset="0"/>
                </a:rPr>
                <a:t>на </a:t>
              </a:r>
            </a:p>
            <a:p>
              <a:pPr algn="ctr"/>
              <a:r>
                <a:rPr lang="ru-RU" sz="3600" b="1" kern="10">
                  <a:ln w="9525">
                    <a:solidFill>
                      <a:srgbClr val="000000"/>
                    </a:solidFill>
                    <a:round/>
                    <a:headEnd/>
                    <a:tailEnd/>
                  </a:ln>
                  <a:solidFill>
                    <a:srgbClr val="993300"/>
                  </a:solidFill>
                  <a:cs typeface="Arial" panose="020B0604020202020204" pitchFamily="34" charset="0"/>
                </a:rPr>
                <a:t>образование </a:t>
              </a:r>
            </a:p>
          </p:txBody>
        </p:sp>
      </p:grpSp>
      <p:sp>
        <p:nvSpPr>
          <p:cNvPr id="9222" name="AutoShape 6">
            <a:extLst>
              <a:ext uri="{FF2B5EF4-FFF2-40B4-BE49-F238E27FC236}">
                <a16:creationId xmlns:a16="http://schemas.microsoft.com/office/drawing/2014/main" id="{E5819D8C-808A-4C7C-9D97-A8EADF19290B}"/>
              </a:ext>
            </a:extLst>
          </p:cNvPr>
          <p:cNvSpPr>
            <a:spLocks noChangeArrowheads="1"/>
          </p:cNvSpPr>
          <p:nvPr/>
        </p:nvSpPr>
        <p:spPr bwMode="auto">
          <a:xfrm>
            <a:off x="2411413" y="188913"/>
            <a:ext cx="2881312" cy="720725"/>
          </a:xfrm>
          <a:prstGeom prst="wedgeRoundRectCallout">
            <a:avLst>
              <a:gd name="adj1" fmla="val -4986"/>
              <a:gd name="adj2" fmla="val 214537"/>
              <a:gd name="adj3" fmla="val 16667"/>
            </a:avLst>
          </a:prstGeom>
          <a:gradFill rotWithShape="1">
            <a:gsLst>
              <a:gs pos="0">
                <a:schemeClr val="bg1"/>
              </a:gs>
              <a:gs pos="100000">
                <a:srgbClr val="FF9933"/>
              </a:gs>
            </a:gsLst>
            <a:path path="rect">
              <a:fillToRect l="50000" t="50000" r="50000" b="50000"/>
            </a:path>
          </a:gradFill>
          <a:ln w="9525">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altLang="ru-RU"/>
              <a:t>право на дошкольное образование</a:t>
            </a:r>
          </a:p>
        </p:txBody>
      </p:sp>
      <p:sp>
        <p:nvSpPr>
          <p:cNvPr id="9223" name="AutoShape 7">
            <a:extLst>
              <a:ext uri="{FF2B5EF4-FFF2-40B4-BE49-F238E27FC236}">
                <a16:creationId xmlns:a16="http://schemas.microsoft.com/office/drawing/2014/main" id="{18C113D8-AF1E-402D-A921-58E3978C36AF}"/>
              </a:ext>
            </a:extLst>
          </p:cNvPr>
          <p:cNvSpPr>
            <a:spLocks noChangeArrowheads="1"/>
          </p:cNvSpPr>
          <p:nvPr/>
        </p:nvSpPr>
        <p:spPr bwMode="auto">
          <a:xfrm>
            <a:off x="4067175" y="836613"/>
            <a:ext cx="2881313" cy="720725"/>
          </a:xfrm>
          <a:prstGeom prst="wedgeRoundRectCallout">
            <a:avLst>
              <a:gd name="adj1" fmla="val -38486"/>
              <a:gd name="adj2" fmla="val 121144"/>
              <a:gd name="adj3" fmla="val 16667"/>
            </a:avLst>
          </a:prstGeom>
          <a:gradFill rotWithShape="1">
            <a:gsLst>
              <a:gs pos="0">
                <a:schemeClr val="bg1"/>
              </a:gs>
              <a:gs pos="100000">
                <a:srgbClr val="FF9933"/>
              </a:gs>
            </a:gsLst>
            <a:path path="rect">
              <a:fillToRect l="50000" t="50000" r="50000" b="50000"/>
            </a:path>
          </a:gradFill>
          <a:ln w="9525">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altLang="ru-RU"/>
              <a:t>право на начальное общее образование</a:t>
            </a:r>
          </a:p>
        </p:txBody>
      </p:sp>
      <p:sp>
        <p:nvSpPr>
          <p:cNvPr id="9224" name="AutoShape 8">
            <a:extLst>
              <a:ext uri="{FF2B5EF4-FFF2-40B4-BE49-F238E27FC236}">
                <a16:creationId xmlns:a16="http://schemas.microsoft.com/office/drawing/2014/main" id="{FCEA8428-45CD-4F4C-B2AE-E6C206CAF9F2}"/>
              </a:ext>
            </a:extLst>
          </p:cNvPr>
          <p:cNvSpPr>
            <a:spLocks noChangeArrowheads="1"/>
          </p:cNvSpPr>
          <p:nvPr/>
        </p:nvSpPr>
        <p:spPr bwMode="auto">
          <a:xfrm>
            <a:off x="5724525" y="1484313"/>
            <a:ext cx="2881313" cy="720725"/>
          </a:xfrm>
          <a:prstGeom prst="wedgeRoundRectCallout">
            <a:avLst>
              <a:gd name="adj1" fmla="val -48620"/>
              <a:gd name="adj2" fmla="val 85903"/>
              <a:gd name="adj3" fmla="val 16667"/>
            </a:avLst>
          </a:prstGeom>
          <a:gradFill rotWithShape="1">
            <a:gsLst>
              <a:gs pos="0">
                <a:schemeClr val="bg1"/>
              </a:gs>
              <a:gs pos="100000">
                <a:srgbClr val="FF9933"/>
              </a:gs>
            </a:gsLst>
            <a:path path="rect">
              <a:fillToRect l="50000" t="50000" r="50000" b="50000"/>
            </a:path>
          </a:gradFill>
          <a:ln w="9525">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altLang="ru-RU"/>
              <a:t>право на основное общее образование</a:t>
            </a:r>
          </a:p>
        </p:txBody>
      </p:sp>
      <p:sp>
        <p:nvSpPr>
          <p:cNvPr id="9225" name="AutoShape 9">
            <a:extLst>
              <a:ext uri="{FF2B5EF4-FFF2-40B4-BE49-F238E27FC236}">
                <a16:creationId xmlns:a16="http://schemas.microsoft.com/office/drawing/2014/main" id="{5DBA1CB5-9AF6-4146-AEC2-07EC6BAB79FA}"/>
              </a:ext>
            </a:extLst>
          </p:cNvPr>
          <p:cNvSpPr>
            <a:spLocks noChangeArrowheads="1"/>
          </p:cNvSpPr>
          <p:nvPr/>
        </p:nvSpPr>
        <p:spPr bwMode="auto">
          <a:xfrm>
            <a:off x="6154738" y="2349500"/>
            <a:ext cx="2881312" cy="1008063"/>
          </a:xfrm>
          <a:prstGeom prst="wedgeRoundRectCallout">
            <a:avLst>
              <a:gd name="adj1" fmla="val -75509"/>
              <a:gd name="adj2" fmla="val -2440"/>
              <a:gd name="adj3" fmla="val 16667"/>
            </a:avLst>
          </a:prstGeom>
          <a:gradFill rotWithShape="1">
            <a:gsLst>
              <a:gs pos="0">
                <a:schemeClr val="bg1"/>
              </a:gs>
              <a:gs pos="100000">
                <a:srgbClr val="FF9933"/>
              </a:gs>
            </a:gsLst>
            <a:path path="rect">
              <a:fillToRect l="50000" t="50000" r="50000" b="50000"/>
            </a:path>
          </a:gradFill>
          <a:ln w="9525">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altLang="ru-RU"/>
              <a:t>право на среднее (полное) общее образование</a:t>
            </a:r>
          </a:p>
          <a:p>
            <a:pPr algn="ctr" eaLnBrk="1" hangingPunct="1"/>
            <a:endParaRPr lang="ru-RU" altLang="ru-RU"/>
          </a:p>
        </p:txBody>
      </p:sp>
      <p:sp>
        <p:nvSpPr>
          <p:cNvPr id="9226" name="AutoShape 10">
            <a:extLst>
              <a:ext uri="{FF2B5EF4-FFF2-40B4-BE49-F238E27FC236}">
                <a16:creationId xmlns:a16="http://schemas.microsoft.com/office/drawing/2014/main" id="{10120CC1-151F-44D3-BB6D-2E630BC28DF8}"/>
              </a:ext>
            </a:extLst>
          </p:cNvPr>
          <p:cNvSpPr>
            <a:spLocks noChangeArrowheads="1"/>
          </p:cNvSpPr>
          <p:nvPr/>
        </p:nvSpPr>
        <p:spPr bwMode="auto">
          <a:xfrm>
            <a:off x="6154738" y="3500438"/>
            <a:ext cx="2881312" cy="1008062"/>
          </a:xfrm>
          <a:prstGeom prst="wedgeRoundRectCallout">
            <a:avLst>
              <a:gd name="adj1" fmla="val -76833"/>
              <a:gd name="adj2" fmla="val 16458"/>
              <a:gd name="adj3" fmla="val 16667"/>
            </a:avLst>
          </a:prstGeom>
          <a:gradFill rotWithShape="1">
            <a:gsLst>
              <a:gs pos="0">
                <a:schemeClr val="bg1"/>
              </a:gs>
              <a:gs pos="100000">
                <a:srgbClr val="FF9933"/>
              </a:gs>
            </a:gsLst>
            <a:path path="rect">
              <a:fillToRect l="50000" t="50000" r="50000" b="50000"/>
            </a:path>
          </a:gradFill>
          <a:ln w="9525">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altLang="ru-RU"/>
              <a:t>право на профессиональную подготовку</a:t>
            </a:r>
          </a:p>
        </p:txBody>
      </p:sp>
      <p:sp>
        <p:nvSpPr>
          <p:cNvPr id="9227" name="AutoShape 11">
            <a:extLst>
              <a:ext uri="{FF2B5EF4-FFF2-40B4-BE49-F238E27FC236}">
                <a16:creationId xmlns:a16="http://schemas.microsoft.com/office/drawing/2014/main" id="{4B687E2B-2241-4FDB-9812-0BCEBAADF694}"/>
              </a:ext>
            </a:extLst>
          </p:cNvPr>
          <p:cNvSpPr>
            <a:spLocks noChangeArrowheads="1"/>
          </p:cNvSpPr>
          <p:nvPr/>
        </p:nvSpPr>
        <p:spPr bwMode="auto">
          <a:xfrm>
            <a:off x="5722938" y="4652963"/>
            <a:ext cx="2881312" cy="1008062"/>
          </a:xfrm>
          <a:prstGeom prst="wedgeRoundRectCallout">
            <a:avLst>
              <a:gd name="adj1" fmla="val -63167"/>
              <a:gd name="adj2" fmla="val -22597"/>
              <a:gd name="adj3" fmla="val 16667"/>
            </a:avLst>
          </a:prstGeom>
          <a:gradFill rotWithShape="1">
            <a:gsLst>
              <a:gs pos="0">
                <a:schemeClr val="bg1"/>
              </a:gs>
              <a:gs pos="100000">
                <a:srgbClr val="FF9933"/>
              </a:gs>
            </a:gsLst>
            <a:path path="rect">
              <a:fillToRect l="50000" t="50000" r="50000" b="50000"/>
            </a:path>
          </a:gradFill>
          <a:ln w="9525">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altLang="ru-RU"/>
              <a:t>право на начальное профессиональное образование</a:t>
            </a:r>
          </a:p>
        </p:txBody>
      </p:sp>
      <p:sp>
        <p:nvSpPr>
          <p:cNvPr id="9228" name="AutoShape 12">
            <a:extLst>
              <a:ext uri="{FF2B5EF4-FFF2-40B4-BE49-F238E27FC236}">
                <a16:creationId xmlns:a16="http://schemas.microsoft.com/office/drawing/2014/main" id="{C2CDAEEF-777D-4254-961A-A6D6D605893A}"/>
              </a:ext>
            </a:extLst>
          </p:cNvPr>
          <p:cNvSpPr>
            <a:spLocks noChangeArrowheads="1"/>
          </p:cNvSpPr>
          <p:nvPr/>
        </p:nvSpPr>
        <p:spPr bwMode="auto">
          <a:xfrm>
            <a:off x="3130550" y="5589588"/>
            <a:ext cx="2881313" cy="1008062"/>
          </a:xfrm>
          <a:prstGeom prst="wedgeRoundRectCallout">
            <a:avLst>
              <a:gd name="adj1" fmla="val 6917"/>
              <a:gd name="adj2" fmla="val -104486"/>
              <a:gd name="adj3" fmla="val 16667"/>
            </a:avLst>
          </a:prstGeom>
          <a:gradFill rotWithShape="1">
            <a:gsLst>
              <a:gs pos="0">
                <a:schemeClr val="bg1"/>
              </a:gs>
              <a:gs pos="100000">
                <a:srgbClr val="FF9933"/>
              </a:gs>
            </a:gsLst>
            <a:path path="rect">
              <a:fillToRect l="50000" t="50000" r="50000" b="50000"/>
            </a:path>
          </a:gradFill>
          <a:ln w="9525">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altLang="ru-RU"/>
              <a:t>право на среднее профессиональное образование</a:t>
            </a:r>
          </a:p>
        </p:txBody>
      </p:sp>
      <p:sp>
        <p:nvSpPr>
          <p:cNvPr id="9229" name="AutoShape 13">
            <a:extLst>
              <a:ext uri="{FF2B5EF4-FFF2-40B4-BE49-F238E27FC236}">
                <a16:creationId xmlns:a16="http://schemas.microsoft.com/office/drawing/2014/main" id="{6840651C-B74A-461A-B82F-F7AD08686D63}"/>
              </a:ext>
            </a:extLst>
          </p:cNvPr>
          <p:cNvSpPr>
            <a:spLocks noChangeArrowheads="1"/>
          </p:cNvSpPr>
          <p:nvPr/>
        </p:nvSpPr>
        <p:spPr bwMode="auto">
          <a:xfrm>
            <a:off x="538163" y="4652963"/>
            <a:ext cx="2881312" cy="1008062"/>
          </a:xfrm>
          <a:prstGeom prst="wedgeRoundRectCallout">
            <a:avLst>
              <a:gd name="adj1" fmla="val 69065"/>
              <a:gd name="adj2" fmla="val -4958"/>
              <a:gd name="adj3" fmla="val 16667"/>
            </a:avLst>
          </a:prstGeom>
          <a:gradFill rotWithShape="1">
            <a:gsLst>
              <a:gs pos="0">
                <a:schemeClr val="bg1"/>
              </a:gs>
              <a:gs pos="100000">
                <a:srgbClr val="FF9933"/>
              </a:gs>
            </a:gsLst>
            <a:path path="rect">
              <a:fillToRect l="50000" t="50000" r="50000" b="50000"/>
            </a:path>
          </a:gradFill>
          <a:ln w="9525">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altLang="ru-RU"/>
              <a:t>право на высшее профессиональное образование</a:t>
            </a:r>
          </a:p>
          <a:p>
            <a:pPr algn="ctr" eaLnBrk="1" hangingPunct="1"/>
            <a:endParaRPr lang="ru-RU" altLang="ru-RU"/>
          </a:p>
        </p:txBody>
      </p:sp>
      <p:sp>
        <p:nvSpPr>
          <p:cNvPr id="9230" name="AutoShape 14">
            <a:extLst>
              <a:ext uri="{FF2B5EF4-FFF2-40B4-BE49-F238E27FC236}">
                <a16:creationId xmlns:a16="http://schemas.microsoft.com/office/drawing/2014/main" id="{E8E4D8D1-6A30-4511-8FBB-6DAFF5FF904B}"/>
              </a:ext>
            </a:extLst>
          </p:cNvPr>
          <p:cNvSpPr>
            <a:spLocks noChangeArrowheads="1"/>
          </p:cNvSpPr>
          <p:nvPr/>
        </p:nvSpPr>
        <p:spPr bwMode="auto">
          <a:xfrm>
            <a:off x="179388" y="3213100"/>
            <a:ext cx="2881312" cy="1295400"/>
          </a:xfrm>
          <a:prstGeom prst="wedgeRoundRectCallout">
            <a:avLst>
              <a:gd name="adj1" fmla="val 81403"/>
              <a:gd name="adj2" fmla="val 32106"/>
              <a:gd name="adj3" fmla="val 16667"/>
            </a:avLst>
          </a:prstGeom>
          <a:gradFill rotWithShape="1">
            <a:gsLst>
              <a:gs pos="0">
                <a:schemeClr val="bg1"/>
              </a:gs>
              <a:gs pos="100000">
                <a:srgbClr val="FF9933"/>
              </a:gs>
            </a:gsLst>
            <a:path path="rect">
              <a:fillToRect l="50000" t="50000" r="50000" b="50000"/>
            </a:path>
          </a:gradFill>
          <a:ln w="9525">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altLang="ru-RU"/>
              <a:t>право на послевузовское профессиональное образование</a:t>
            </a:r>
          </a:p>
        </p:txBody>
      </p:sp>
      <p:sp>
        <p:nvSpPr>
          <p:cNvPr id="9231" name="AutoShape 15">
            <a:extLst>
              <a:ext uri="{FF2B5EF4-FFF2-40B4-BE49-F238E27FC236}">
                <a16:creationId xmlns:a16="http://schemas.microsoft.com/office/drawing/2014/main" id="{27966F5E-920A-428C-B6FC-FC1B04EC7D58}"/>
              </a:ext>
            </a:extLst>
          </p:cNvPr>
          <p:cNvSpPr>
            <a:spLocks noChangeArrowheads="1"/>
          </p:cNvSpPr>
          <p:nvPr/>
        </p:nvSpPr>
        <p:spPr bwMode="auto">
          <a:xfrm>
            <a:off x="538163" y="2060575"/>
            <a:ext cx="2881312" cy="1008063"/>
          </a:xfrm>
          <a:prstGeom prst="wedgeRoundRectCallout">
            <a:avLst>
              <a:gd name="adj1" fmla="val 65097"/>
              <a:gd name="adj2" fmla="val 22755"/>
              <a:gd name="adj3" fmla="val 16667"/>
            </a:avLst>
          </a:prstGeom>
          <a:gradFill rotWithShape="1">
            <a:gsLst>
              <a:gs pos="0">
                <a:schemeClr val="bg1"/>
              </a:gs>
              <a:gs pos="100000">
                <a:srgbClr val="FF9933"/>
              </a:gs>
            </a:gsLst>
            <a:path path="rect">
              <a:fillToRect l="50000" t="50000" r="50000" b="50000"/>
            </a:path>
          </a:gradFill>
          <a:ln w="9525">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altLang="ru-RU"/>
              <a:t>право на дополнительное образование</a:t>
            </a:r>
          </a:p>
        </p:txBody>
      </p:sp>
      <p:pic>
        <p:nvPicPr>
          <p:cNvPr id="18445" name="Picture 20">
            <a:extLst>
              <a:ext uri="{FF2B5EF4-FFF2-40B4-BE49-F238E27FC236}">
                <a16:creationId xmlns:a16="http://schemas.microsoft.com/office/drawing/2014/main" id="{1BD67219-CC49-426A-9E8A-B0DDB710C9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425" y="0"/>
            <a:ext cx="1809750" cy="198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nodeType="afterGroup">
                            <p:stCondLst>
                              <p:cond delay="3000"/>
                            </p:stCondLst>
                            <p:childTnLst>
                              <p:par>
                                <p:cTn id="9" presetID="18" presetClass="entr" presetSubtype="9" fill="hold" grpId="0" nodeType="afterEffect">
                                  <p:stCondLst>
                                    <p:cond delay="3000"/>
                                  </p:stCondLst>
                                  <p:childTnLst>
                                    <p:set>
                                      <p:cBhvr>
                                        <p:cTn id="10" dur="1" fill="hold">
                                          <p:stCondLst>
                                            <p:cond delay="0"/>
                                          </p:stCondLst>
                                        </p:cTn>
                                        <p:tgtEl>
                                          <p:spTgt spid="9222"/>
                                        </p:tgtEl>
                                        <p:attrNameLst>
                                          <p:attrName>style.visibility</p:attrName>
                                        </p:attrNameLst>
                                      </p:cBhvr>
                                      <p:to>
                                        <p:strVal val="visible"/>
                                      </p:to>
                                    </p:set>
                                    <p:animEffect transition="in" filter="strips(upLeft)">
                                      <p:cBhvr>
                                        <p:cTn id="11" dur="2000"/>
                                        <p:tgtEl>
                                          <p:spTgt spid="9222"/>
                                        </p:tgtEl>
                                      </p:cBhvr>
                                    </p:animEffect>
                                  </p:childTnLst>
                                </p:cTn>
                              </p:par>
                            </p:childTnLst>
                          </p:cTn>
                        </p:par>
                        <p:par>
                          <p:cTn id="12" fill="hold" nodeType="afterGroup">
                            <p:stCondLst>
                              <p:cond delay="8000"/>
                            </p:stCondLst>
                            <p:childTnLst>
                              <p:par>
                                <p:cTn id="13" presetID="18" presetClass="entr" presetSubtype="3" fill="hold" grpId="0" nodeType="afterEffect">
                                  <p:stCondLst>
                                    <p:cond delay="2000"/>
                                  </p:stCondLst>
                                  <p:childTnLst>
                                    <p:set>
                                      <p:cBhvr>
                                        <p:cTn id="14" dur="1" fill="hold">
                                          <p:stCondLst>
                                            <p:cond delay="0"/>
                                          </p:stCondLst>
                                        </p:cTn>
                                        <p:tgtEl>
                                          <p:spTgt spid="9223"/>
                                        </p:tgtEl>
                                        <p:attrNameLst>
                                          <p:attrName>style.visibility</p:attrName>
                                        </p:attrNameLst>
                                      </p:cBhvr>
                                      <p:to>
                                        <p:strVal val="visible"/>
                                      </p:to>
                                    </p:set>
                                    <p:animEffect transition="in" filter="strips(upRight)">
                                      <p:cBhvr>
                                        <p:cTn id="15" dur="2000"/>
                                        <p:tgtEl>
                                          <p:spTgt spid="9223"/>
                                        </p:tgtEl>
                                      </p:cBhvr>
                                    </p:animEffect>
                                  </p:childTnLst>
                                </p:cTn>
                              </p:par>
                            </p:childTnLst>
                          </p:cTn>
                        </p:par>
                        <p:par>
                          <p:cTn id="16" fill="hold" nodeType="afterGroup">
                            <p:stCondLst>
                              <p:cond delay="12000"/>
                            </p:stCondLst>
                            <p:childTnLst>
                              <p:par>
                                <p:cTn id="17" presetID="18" presetClass="entr" presetSubtype="3" fill="hold" grpId="0" nodeType="afterEffect">
                                  <p:stCondLst>
                                    <p:cond delay="2000"/>
                                  </p:stCondLst>
                                  <p:childTnLst>
                                    <p:set>
                                      <p:cBhvr>
                                        <p:cTn id="18" dur="1" fill="hold">
                                          <p:stCondLst>
                                            <p:cond delay="0"/>
                                          </p:stCondLst>
                                        </p:cTn>
                                        <p:tgtEl>
                                          <p:spTgt spid="9224"/>
                                        </p:tgtEl>
                                        <p:attrNameLst>
                                          <p:attrName>style.visibility</p:attrName>
                                        </p:attrNameLst>
                                      </p:cBhvr>
                                      <p:to>
                                        <p:strVal val="visible"/>
                                      </p:to>
                                    </p:set>
                                    <p:animEffect transition="in" filter="strips(upRight)">
                                      <p:cBhvr>
                                        <p:cTn id="19" dur="2000"/>
                                        <p:tgtEl>
                                          <p:spTgt spid="9224"/>
                                        </p:tgtEl>
                                      </p:cBhvr>
                                    </p:animEffect>
                                  </p:childTnLst>
                                </p:cTn>
                              </p:par>
                            </p:childTnLst>
                          </p:cTn>
                        </p:par>
                        <p:par>
                          <p:cTn id="20" fill="hold" nodeType="afterGroup">
                            <p:stCondLst>
                              <p:cond delay="16000"/>
                            </p:stCondLst>
                            <p:childTnLst>
                              <p:par>
                                <p:cTn id="21" presetID="18" presetClass="entr" presetSubtype="3" fill="hold" grpId="0" nodeType="afterEffect">
                                  <p:stCondLst>
                                    <p:cond delay="2000"/>
                                  </p:stCondLst>
                                  <p:childTnLst>
                                    <p:set>
                                      <p:cBhvr>
                                        <p:cTn id="22" dur="1" fill="hold">
                                          <p:stCondLst>
                                            <p:cond delay="0"/>
                                          </p:stCondLst>
                                        </p:cTn>
                                        <p:tgtEl>
                                          <p:spTgt spid="9225"/>
                                        </p:tgtEl>
                                        <p:attrNameLst>
                                          <p:attrName>style.visibility</p:attrName>
                                        </p:attrNameLst>
                                      </p:cBhvr>
                                      <p:to>
                                        <p:strVal val="visible"/>
                                      </p:to>
                                    </p:set>
                                    <p:animEffect transition="in" filter="strips(upRight)">
                                      <p:cBhvr>
                                        <p:cTn id="23" dur="2000"/>
                                        <p:tgtEl>
                                          <p:spTgt spid="9225"/>
                                        </p:tgtEl>
                                      </p:cBhvr>
                                    </p:animEffect>
                                  </p:childTnLst>
                                </p:cTn>
                              </p:par>
                            </p:childTnLst>
                          </p:cTn>
                        </p:par>
                        <p:par>
                          <p:cTn id="24" fill="hold" nodeType="afterGroup">
                            <p:stCondLst>
                              <p:cond delay="20000"/>
                            </p:stCondLst>
                            <p:childTnLst>
                              <p:par>
                                <p:cTn id="25" presetID="18" presetClass="entr" presetSubtype="6" fill="hold" grpId="0" nodeType="afterEffect">
                                  <p:stCondLst>
                                    <p:cond delay="2000"/>
                                  </p:stCondLst>
                                  <p:childTnLst>
                                    <p:set>
                                      <p:cBhvr>
                                        <p:cTn id="26" dur="1" fill="hold">
                                          <p:stCondLst>
                                            <p:cond delay="0"/>
                                          </p:stCondLst>
                                        </p:cTn>
                                        <p:tgtEl>
                                          <p:spTgt spid="9226"/>
                                        </p:tgtEl>
                                        <p:attrNameLst>
                                          <p:attrName>style.visibility</p:attrName>
                                        </p:attrNameLst>
                                      </p:cBhvr>
                                      <p:to>
                                        <p:strVal val="visible"/>
                                      </p:to>
                                    </p:set>
                                    <p:animEffect transition="in" filter="strips(downRight)">
                                      <p:cBhvr>
                                        <p:cTn id="27" dur="2000"/>
                                        <p:tgtEl>
                                          <p:spTgt spid="9226"/>
                                        </p:tgtEl>
                                      </p:cBhvr>
                                    </p:animEffect>
                                  </p:childTnLst>
                                </p:cTn>
                              </p:par>
                            </p:childTnLst>
                          </p:cTn>
                        </p:par>
                        <p:par>
                          <p:cTn id="28" fill="hold" nodeType="afterGroup">
                            <p:stCondLst>
                              <p:cond delay="24000"/>
                            </p:stCondLst>
                            <p:childTnLst>
                              <p:par>
                                <p:cTn id="29" presetID="18" presetClass="entr" presetSubtype="6" fill="hold" grpId="0" nodeType="afterEffect">
                                  <p:stCondLst>
                                    <p:cond delay="2000"/>
                                  </p:stCondLst>
                                  <p:childTnLst>
                                    <p:set>
                                      <p:cBhvr>
                                        <p:cTn id="30" dur="1" fill="hold">
                                          <p:stCondLst>
                                            <p:cond delay="0"/>
                                          </p:stCondLst>
                                        </p:cTn>
                                        <p:tgtEl>
                                          <p:spTgt spid="9227"/>
                                        </p:tgtEl>
                                        <p:attrNameLst>
                                          <p:attrName>style.visibility</p:attrName>
                                        </p:attrNameLst>
                                      </p:cBhvr>
                                      <p:to>
                                        <p:strVal val="visible"/>
                                      </p:to>
                                    </p:set>
                                    <p:animEffect transition="in" filter="strips(downRight)">
                                      <p:cBhvr>
                                        <p:cTn id="31" dur="2000"/>
                                        <p:tgtEl>
                                          <p:spTgt spid="9227"/>
                                        </p:tgtEl>
                                      </p:cBhvr>
                                    </p:animEffect>
                                  </p:childTnLst>
                                </p:cTn>
                              </p:par>
                            </p:childTnLst>
                          </p:cTn>
                        </p:par>
                        <p:par>
                          <p:cTn id="32" fill="hold" nodeType="afterGroup">
                            <p:stCondLst>
                              <p:cond delay="28000"/>
                            </p:stCondLst>
                            <p:childTnLst>
                              <p:par>
                                <p:cTn id="33" presetID="18" presetClass="entr" presetSubtype="6" fill="hold" grpId="0" nodeType="afterEffect">
                                  <p:stCondLst>
                                    <p:cond delay="2000"/>
                                  </p:stCondLst>
                                  <p:childTnLst>
                                    <p:set>
                                      <p:cBhvr>
                                        <p:cTn id="34" dur="1" fill="hold">
                                          <p:stCondLst>
                                            <p:cond delay="0"/>
                                          </p:stCondLst>
                                        </p:cTn>
                                        <p:tgtEl>
                                          <p:spTgt spid="9228"/>
                                        </p:tgtEl>
                                        <p:attrNameLst>
                                          <p:attrName>style.visibility</p:attrName>
                                        </p:attrNameLst>
                                      </p:cBhvr>
                                      <p:to>
                                        <p:strVal val="visible"/>
                                      </p:to>
                                    </p:set>
                                    <p:animEffect transition="in" filter="strips(downRight)">
                                      <p:cBhvr>
                                        <p:cTn id="35" dur="2000"/>
                                        <p:tgtEl>
                                          <p:spTgt spid="9228"/>
                                        </p:tgtEl>
                                      </p:cBhvr>
                                    </p:animEffect>
                                  </p:childTnLst>
                                </p:cTn>
                              </p:par>
                            </p:childTnLst>
                          </p:cTn>
                        </p:par>
                        <p:par>
                          <p:cTn id="36" fill="hold" nodeType="afterGroup">
                            <p:stCondLst>
                              <p:cond delay="32000"/>
                            </p:stCondLst>
                            <p:childTnLst>
                              <p:par>
                                <p:cTn id="37" presetID="18" presetClass="entr" presetSubtype="12" fill="hold" grpId="0" nodeType="afterEffect">
                                  <p:stCondLst>
                                    <p:cond delay="2000"/>
                                  </p:stCondLst>
                                  <p:childTnLst>
                                    <p:set>
                                      <p:cBhvr>
                                        <p:cTn id="38" dur="1" fill="hold">
                                          <p:stCondLst>
                                            <p:cond delay="0"/>
                                          </p:stCondLst>
                                        </p:cTn>
                                        <p:tgtEl>
                                          <p:spTgt spid="9229"/>
                                        </p:tgtEl>
                                        <p:attrNameLst>
                                          <p:attrName>style.visibility</p:attrName>
                                        </p:attrNameLst>
                                      </p:cBhvr>
                                      <p:to>
                                        <p:strVal val="visible"/>
                                      </p:to>
                                    </p:set>
                                    <p:animEffect transition="in" filter="strips(downLeft)">
                                      <p:cBhvr>
                                        <p:cTn id="39" dur="2000"/>
                                        <p:tgtEl>
                                          <p:spTgt spid="9229"/>
                                        </p:tgtEl>
                                      </p:cBhvr>
                                    </p:animEffect>
                                  </p:childTnLst>
                                </p:cTn>
                              </p:par>
                            </p:childTnLst>
                          </p:cTn>
                        </p:par>
                        <p:par>
                          <p:cTn id="40" fill="hold" nodeType="afterGroup">
                            <p:stCondLst>
                              <p:cond delay="36000"/>
                            </p:stCondLst>
                            <p:childTnLst>
                              <p:par>
                                <p:cTn id="41" presetID="18" presetClass="entr" presetSubtype="12" fill="hold" grpId="0" nodeType="afterEffect">
                                  <p:stCondLst>
                                    <p:cond delay="2000"/>
                                  </p:stCondLst>
                                  <p:childTnLst>
                                    <p:set>
                                      <p:cBhvr>
                                        <p:cTn id="42" dur="1" fill="hold">
                                          <p:stCondLst>
                                            <p:cond delay="0"/>
                                          </p:stCondLst>
                                        </p:cTn>
                                        <p:tgtEl>
                                          <p:spTgt spid="9230"/>
                                        </p:tgtEl>
                                        <p:attrNameLst>
                                          <p:attrName>style.visibility</p:attrName>
                                        </p:attrNameLst>
                                      </p:cBhvr>
                                      <p:to>
                                        <p:strVal val="visible"/>
                                      </p:to>
                                    </p:set>
                                    <p:animEffect transition="in" filter="strips(downLeft)">
                                      <p:cBhvr>
                                        <p:cTn id="43" dur="2000"/>
                                        <p:tgtEl>
                                          <p:spTgt spid="9230"/>
                                        </p:tgtEl>
                                      </p:cBhvr>
                                    </p:animEffect>
                                  </p:childTnLst>
                                </p:cTn>
                              </p:par>
                            </p:childTnLst>
                          </p:cTn>
                        </p:par>
                        <p:par>
                          <p:cTn id="44" fill="hold" nodeType="afterGroup">
                            <p:stCondLst>
                              <p:cond delay="40000"/>
                            </p:stCondLst>
                            <p:childTnLst>
                              <p:par>
                                <p:cTn id="45" presetID="18" presetClass="entr" presetSubtype="9" fill="hold" grpId="0" nodeType="afterEffect">
                                  <p:stCondLst>
                                    <p:cond delay="2000"/>
                                  </p:stCondLst>
                                  <p:childTnLst>
                                    <p:set>
                                      <p:cBhvr>
                                        <p:cTn id="46" dur="1" fill="hold">
                                          <p:stCondLst>
                                            <p:cond delay="0"/>
                                          </p:stCondLst>
                                        </p:cTn>
                                        <p:tgtEl>
                                          <p:spTgt spid="9231"/>
                                        </p:tgtEl>
                                        <p:attrNameLst>
                                          <p:attrName>style.visibility</p:attrName>
                                        </p:attrNameLst>
                                      </p:cBhvr>
                                      <p:to>
                                        <p:strVal val="visible"/>
                                      </p:to>
                                    </p:set>
                                    <p:animEffect transition="in" filter="strips(upLeft)">
                                      <p:cBhvr>
                                        <p:cTn id="47" dur="2000"/>
                                        <p:tgtEl>
                                          <p:spTgt spid="9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animBg="1"/>
      <p:bldP spid="9223" grpId="0" animBg="1"/>
      <p:bldP spid="9224" grpId="0" animBg="1"/>
      <p:bldP spid="9225" grpId="0" animBg="1"/>
      <p:bldP spid="9226" grpId="0" animBg="1"/>
      <p:bldP spid="9227" grpId="0" animBg="1"/>
      <p:bldP spid="9228" grpId="0" animBg="1"/>
      <p:bldP spid="9229" grpId="0" animBg="1"/>
      <p:bldP spid="9230" grpId="0" animBg="1"/>
      <p:bldP spid="9231"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Concourse</Template>
  <TotalTime>656</TotalTime>
  <Words>2180</Words>
  <Application>Microsoft Office PowerPoint</Application>
  <PresentationFormat>Экран (4:3)</PresentationFormat>
  <Paragraphs>153</Paragraphs>
  <Slides>28</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28</vt:i4>
      </vt:variant>
    </vt:vector>
  </HeadingPairs>
  <TitlesOfParts>
    <vt:vector size="37" baseType="lpstr">
      <vt:lpstr>Arial</vt:lpstr>
      <vt:lpstr>Century Schoolbook</vt:lpstr>
      <vt:lpstr>Wingdings</vt:lpstr>
      <vt:lpstr>Wingdings 2</vt:lpstr>
      <vt:lpstr>Calibri</vt:lpstr>
      <vt:lpstr>Comic Sans MS</vt:lpstr>
      <vt:lpstr>Times New Roman</vt:lpstr>
      <vt:lpstr>宋体</vt:lpstr>
      <vt:lpstr>Эркер</vt:lpstr>
      <vt:lpstr>Презентация PowerPoint</vt:lpstr>
      <vt:lpstr>Право человека -  это охраняемая,  обеспечиваемая государством, узаконенная возможность что – то делать, осуществлять, это то, что соответствует природе человека  и разрешено законами.</vt:lpstr>
      <vt:lpstr>  Права несовершеннолетних детей ( до 18 лет) определяются: </vt:lpstr>
      <vt:lpstr>Международные документы о правах человека:</vt:lpstr>
      <vt:lpstr>«… ребенком является каждое человеческое существо до достижения 18- летнего возраста…»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Обязанности обучающихся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СИТУАЦИЯ 1: В НАШЕМ КИНОТЕАТРЕ ИДУТ ФИЛЬМЫ О ЛЮБВИ. А ДЕТЯМ ДО 16 ЛЕТ ИХ СМОТРЕТЬ НЕЛЬЗЯ. НАРУШАЕТСЯ  ЛИ ПРАВО НА ПОЛУЧЕНИЕ ИНФОРМАЦИИ ? </vt:lpstr>
      <vt:lpstr>СИТУАЦИЯ 2 : ШКОЛЬНЫЙ СОВЕТ ПРИНЯЛ РЕШЕНИЕ, ЧТОБЫ ВСЕ ХОДИЛИ В ШКОЛУ В ФОРМЕ. А Я - ПРОТИВ. НАРУШАЮТСЯ ЛИ МОИ ПРАВА? </vt:lpstr>
      <vt:lpstr>РОДИТЕЛИ И ДРУГИЕ ЧЛЕНЫ СЕМЬИ НЕ ДОЛЖНЫ НАРУШАТЬ, ОГРАНИЧИВАТЬ ПРАВА РЕБЕНКА.  ТИПИЧНЫЕ СЛУЧАИ НАРУШЕНИЯ:</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Права ребенка в школе: модели их защиты</dc:title>
  <dc:creator>2005</dc:creator>
  <cp:lastModifiedBy>Михаил Челов</cp:lastModifiedBy>
  <cp:revision>38</cp:revision>
  <dcterms:created xsi:type="dcterms:W3CDTF">2006-10-09T19:13:15Z</dcterms:created>
  <dcterms:modified xsi:type="dcterms:W3CDTF">2020-04-12T21:34:09Z</dcterms:modified>
</cp:coreProperties>
</file>