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72" r:id="rId5"/>
    <p:sldId id="273" r:id="rId6"/>
    <p:sldId id="271" r:id="rId7"/>
    <p:sldId id="260" r:id="rId8"/>
    <p:sldId id="261" r:id="rId9"/>
    <p:sldId id="262" r:id="rId10"/>
    <p:sldId id="274" r:id="rId11"/>
    <p:sldId id="275" r:id="rId12"/>
    <p:sldId id="276" r:id="rId13"/>
    <p:sldId id="263" r:id="rId14"/>
    <p:sldId id="277" r:id="rId15"/>
    <p:sldId id="264" r:id="rId16"/>
    <p:sldId id="265" r:id="rId17"/>
    <p:sldId id="266" r:id="rId18"/>
    <p:sldId id="267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6A1951-3CBC-4E82-93F7-DF897A69D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3AF15F-1502-4D4C-BB3E-DB4BEF5A5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3CA02D-ED39-4B53-A1A2-9E86CD1654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77A22-489A-41E5-979A-42CABB17B8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095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5D356-6022-4293-BDEA-80A090E560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1F9CA1-086A-4484-B394-6BBE03B667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C0852D-A8C6-4025-8508-78957840E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589C0-5823-4847-BB1E-F58C5B6D56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859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493799-53F0-428F-960D-2DD34256BC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1FD2AF-97FC-4F8F-8B99-44CB6355BF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5FF3BB-4469-49B8-B6DF-E5910CF8A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78A04-061D-4353-89A5-53B020DE11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2707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377CD0-3641-47F0-AC06-C48E39254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B64B77-7FA2-40F9-A067-76D096551F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EE2C6A-8168-437F-BE98-B5023CDB8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97371-2001-44FA-B20C-B134D23482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035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39D419-9EF7-4FB3-8F0C-4F82E5274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2EE25E-BD83-4904-87C9-8CF2847720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515805-FA66-4536-8945-3F93B3FAC2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7702B-BB23-43FC-B703-C889E1A3ED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133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36153E-F296-40F3-B1BA-5377A88B7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7D511B-9A5E-4D71-8881-28DE514AE4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57BB0D-9B13-417D-8972-92A5E52B4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AC0EE-04AF-45F4-8627-812D561EE1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912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00728E-BA67-4F73-BB25-B1A1BF9AA7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705E17-0C92-4B1C-87B9-06C44BB96A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09642D-9C97-40DE-94DB-EB47428C3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E4851-183D-410D-8516-7935147CFC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224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461550-7F55-47A9-9C5A-8F5DAD015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78C3CF-5F2C-453A-87D3-AD66444B6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709E339-631C-49BC-8A8E-94F7B63A9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A1C31-5689-440B-8926-F26AB21AB3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892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262EF9-2FDD-4C24-B039-DBD4660A4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1A3B11-109D-40C3-B815-4990CA323E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B88B4A-DF0B-4137-93A1-4B529C9B2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3375D-DE17-4321-864B-60E1FFF1ED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76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811DBC2-362E-4310-83D1-AC6D47B20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F94678-0249-4A97-BCD0-220F1A9C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F689FD-01E3-49A1-8524-B0699860F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68451-CCF9-43B2-8D05-9E89864CCC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9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0D40F2-CD78-4F33-BE4C-7E16B398CF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055D4-A722-43F3-BAA8-A3B425A76C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3E84C9-A849-439F-974B-B895C170A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86791-1B43-44AD-BFA7-3289D4A0C1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389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84735C-D2A1-4115-BB6B-EDCBE0E4F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442B04-A58B-451C-A9D8-DF57D15227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F436D7-AD84-4267-B6CC-BA99700372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47D57-1ECE-4869-BDEE-7ADFD3783D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644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70639C-5C8E-4A7B-942F-86899C239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01D3B1C-7BA4-43B7-BB59-3676E4AF6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9602896-EAF2-4655-B11C-DC392302A9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A04967-B427-48BF-828A-964CA7F5B6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37E632-2723-4778-BA3D-B96CDC4EF2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86607C-D746-4532-9E75-95B6434B71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>
            <a:extLst>
              <a:ext uri="{FF2B5EF4-FFF2-40B4-BE49-F238E27FC236}">
                <a16:creationId xmlns:a16="http://schemas.microsoft.com/office/drawing/2014/main" id="{A896F6E3-F42A-46B5-A2E2-4A0594EE9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762000"/>
            <a:ext cx="632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МОУ «СОШ» с. Приуральское г.Печора Республика Коми</a:t>
            </a:r>
          </a:p>
        </p:txBody>
      </p:sp>
      <p:sp>
        <p:nvSpPr>
          <p:cNvPr id="2051" name="TextBox 2">
            <a:extLst>
              <a:ext uri="{FF2B5EF4-FFF2-40B4-BE49-F238E27FC236}">
                <a16:creationId xmlns:a16="http://schemas.microsoft.com/office/drawing/2014/main" id="{82CB4064-2566-4847-AE96-D03721B23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73250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Классный час: «Что такое сквернословие?»</a:t>
            </a: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8B636C89-0E04-4B45-83BF-7EAE652B5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953000"/>
            <a:ext cx="487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Презентацию подготовила: Бажукова Е.В., учитель коми языка и литературы.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emoto">
            <a:extLst>
              <a:ext uri="{FF2B5EF4-FFF2-40B4-BE49-F238E27FC236}">
                <a16:creationId xmlns:a16="http://schemas.microsoft.com/office/drawing/2014/main" id="{984134C6-E9EB-474A-A2AB-11D520495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176338"/>
            <a:ext cx="2387600" cy="2328862"/>
          </a:xfrm>
          <a:prstGeom prst="rect">
            <a:avLst/>
          </a:prstGeom>
          <a:noFill/>
          <a:ln>
            <a:noFill/>
          </a:ln>
          <a:effectLst>
            <a:outerShdw dist="152928" dir="5685819" algn="ctr" rotWithShape="0">
              <a:srgbClr val="FFCC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Прямоугольник 2">
            <a:extLst>
              <a:ext uri="{FF2B5EF4-FFF2-40B4-BE49-F238E27FC236}">
                <a16:creationId xmlns:a16="http://schemas.microsoft.com/office/drawing/2014/main" id="{92EBE869-D375-492E-8F2F-624A4903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68313"/>
            <a:ext cx="659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00B0F0"/>
                </a:solidFill>
              </a:rPr>
              <a:t>Влияние мата на здоровье</a:t>
            </a:r>
          </a:p>
        </p:txBody>
      </p:sp>
      <p:sp>
        <p:nvSpPr>
          <p:cNvPr id="11268" name="Прямоугольник 3">
            <a:extLst>
              <a:ext uri="{FF2B5EF4-FFF2-40B4-BE49-F238E27FC236}">
                <a16:creationId xmlns:a16="http://schemas.microsoft.com/office/drawing/2014/main" id="{FA70176D-DF59-4173-9F08-B928478A1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00200"/>
            <a:ext cx="457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FFC000"/>
                </a:solidFill>
                <a:latin typeface="Comic Sans MS" panose="030F0702030302020204" pitchFamily="66" charset="0"/>
              </a:rPr>
              <a:t>В XX веке японский ученый Масаро Эмото с помощью новейшего оборудования смог заморозить и сфотографировать воду под микроскопом</a:t>
            </a:r>
            <a:endParaRPr lang="ru-RU" altLang="ru-RU" sz="2400">
              <a:solidFill>
                <a:srgbClr val="FFC000"/>
              </a:solidFill>
            </a:endParaRPr>
          </a:p>
        </p:txBody>
      </p:sp>
      <p:pic>
        <p:nvPicPr>
          <p:cNvPr id="11269" name="Picture 5" descr="Ангел по-японски">
            <a:extLst>
              <a:ext uri="{FF2B5EF4-FFF2-40B4-BE49-F238E27FC236}">
                <a16:creationId xmlns:a16="http://schemas.microsoft.com/office/drawing/2014/main" id="{57709022-F8A4-48AD-AAAF-C41ABD638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4005263"/>
            <a:ext cx="279082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Демон по-японски">
            <a:extLst>
              <a:ext uri="{FF2B5EF4-FFF2-40B4-BE49-F238E27FC236}">
                <a16:creationId xmlns:a16="http://schemas.microsoft.com/office/drawing/2014/main" id="{C66D23E4-21AF-4C2F-B088-8D406E5BC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005263"/>
            <a:ext cx="2614612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Прямоугольник 6">
            <a:extLst>
              <a:ext uri="{FF2B5EF4-FFF2-40B4-BE49-F238E27FC236}">
                <a16:creationId xmlns:a16="http://schemas.microsoft.com/office/drawing/2014/main" id="{1667B3A7-60FD-4060-8072-6F4DA07FF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6375400"/>
            <a:ext cx="2628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B0F0"/>
                </a:solidFill>
                <a:latin typeface="Comic Sans MS" panose="030F0702030302020204" pitchFamily="66" charset="0"/>
              </a:rPr>
              <a:t>Ангел (по-японски</a:t>
            </a:r>
          </a:p>
        </p:txBody>
      </p:sp>
      <p:sp>
        <p:nvSpPr>
          <p:cNvPr id="11272" name="Прямоугольник 7">
            <a:extLst>
              <a:ext uri="{FF2B5EF4-FFF2-40B4-BE49-F238E27FC236}">
                <a16:creationId xmlns:a16="http://schemas.microsoft.com/office/drawing/2014/main" id="{174AA6AE-CC50-4E0B-AA6C-EA29CA753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6375400"/>
            <a:ext cx="2519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B0F0"/>
                </a:solidFill>
                <a:latin typeface="Comic Sans MS" panose="030F0702030302020204" pitchFamily="66" charset="0"/>
              </a:rPr>
              <a:t>Дьявол (по-японски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Water_1">
            <a:extLst>
              <a:ext uri="{FF2B5EF4-FFF2-40B4-BE49-F238E27FC236}">
                <a16:creationId xmlns:a16="http://schemas.microsoft.com/office/drawing/2014/main" id="{0DBE7D5E-7A2A-4379-95AD-59A1B777C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392271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Прямоугольник 3">
            <a:extLst>
              <a:ext uri="{FF2B5EF4-FFF2-40B4-BE49-F238E27FC236}">
                <a16:creationId xmlns:a16="http://schemas.microsoft.com/office/drawing/2014/main" id="{30CA92B4-4F9A-4B06-B733-D20BFA7F5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14400"/>
            <a:ext cx="3570288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C000"/>
                </a:solidFill>
                <a:latin typeface="Comic Sans MS" panose="030F0702030302020204" pitchFamily="66" charset="0"/>
              </a:rPr>
              <a:t>То, что он разглядел на молекулярном уровне, его поразило. На фото предстали в основном кристаллы разной формы и четкости – с виду очень похожие на снежинки.</a:t>
            </a:r>
            <a:r>
              <a:rPr lang="ru-RU" altLang="ru-RU" sz="2800" b="1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ru-RU" sz="2800" b="1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Тыдурак по-корейски">
            <a:extLst>
              <a:ext uri="{FF2B5EF4-FFF2-40B4-BE49-F238E27FC236}">
                <a16:creationId xmlns:a16="http://schemas.microsoft.com/office/drawing/2014/main" id="{FA9A8ACC-D188-491A-98ED-74052A028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3124200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 descr="Ты дурак по-японски">
            <a:extLst>
              <a:ext uri="{FF2B5EF4-FFF2-40B4-BE49-F238E27FC236}">
                <a16:creationId xmlns:a16="http://schemas.microsoft.com/office/drawing/2014/main" id="{551EFF4A-9A0A-491E-8936-8E0747A8D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62000"/>
            <a:ext cx="308768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0" descr="Дурак">
            <a:extLst>
              <a:ext uri="{FF2B5EF4-FFF2-40B4-BE49-F238E27FC236}">
                <a16:creationId xmlns:a16="http://schemas.microsoft.com/office/drawing/2014/main" id="{BFEB286E-A8A7-404F-A709-B595E0DDE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54438"/>
            <a:ext cx="3429000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Прямоугольник 4">
            <a:extLst>
              <a:ext uri="{FF2B5EF4-FFF2-40B4-BE49-F238E27FC236}">
                <a16:creationId xmlns:a16="http://schemas.microsoft.com/office/drawing/2014/main" id="{637D8BC0-E82E-4341-8A9C-4CB3431FC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182938"/>
            <a:ext cx="2209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FF00"/>
                </a:solidFill>
                <a:latin typeface="Comic Sans MS" panose="030F0702030302020204" pitchFamily="66" charset="0"/>
              </a:rPr>
              <a:t>по- английски</a:t>
            </a:r>
          </a:p>
        </p:txBody>
      </p:sp>
      <p:sp>
        <p:nvSpPr>
          <p:cNvPr id="13318" name="Прямоугольник 5">
            <a:extLst>
              <a:ext uri="{FF2B5EF4-FFF2-40B4-BE49-F238E27FC236}">
                <a16:creationId xmlns:a16="http://schemas.microsoft.com/office/drawing/2014/main" id="{4FEDB6CD-DB94-495C-8708-39AE7CE19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125788"/>
            <a:ext cx="2263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FF00"/>
                </a:solidFill>
                <a:latin typeface="Comic Sans MS" panose="030F0702030302020204" pitchFamily="66" charset="0"/>
              </a:rPr>
              <a:t>по-японски</a:t>
            </a:r>
          </a:p>
        </p:txBody>
      </p:sp>
      <p:sp>
        <p:nvSpPr>
          <p:cNvPr id="13319" name="Прямоугольник 6">
            <a:extLst>
              <a:ext uri="{FF2B5EF4-FFF2-40B4-BE49-F238E27FC236}">
                <a16:creationId xmlns:a16="http://schemas.microsoft.com/office/drawing/2014/main" id="{65B70555-C937-464A-A02C-D6111C178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0138" y="5676900"/>
            <a:ext cx="2092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FFFF00"/>
                </a:solidFill>
                <a:latin typeface="Comic Sans MS" panose="030F0702030302020204" pitchFamily="66" charset="0"/>
              </a:rPr>
              <a:t>Ты дурак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387C1FD-6253-4A96-AA32-5310D7BAE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 Библии сказано: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809D6C2-2277-4EE2-A059-4EA596939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121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>
                <a:solidFill>
                  <a:srgbClr val="92D050"/>
                </a:solidFill>
              </a:rPr>
              <a:t>« От слов своих осудишься, от слов своих оправдаешься».</a:t>
            </a:r>
          </a:p>
        </p:txBody>
      </p:sp>
      <p:pic>
        <p:nvPicPr>
          <p:cNvPr id="14340" name="Picture 16" descr="мудрость по-английски">
            <a:extLst>
              <a:ext uri="{FF2B5EF4-FFF2-40B4-BE49-F238E27FC236}">
                <a16:creationId xmlns:a16="http://schemas.microsoft.com/office/drawing/2014/main" id="{523C1249-43EF-428D-BDE4-41A1F9415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2398713"/>
            <a:ext cx="2590800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7" descr="Мудрость по-немецки">
            <a:extLst>
              <a:ext uri="{FF2B5EF4-FFF2-40B4-BE49-F238E27FC236}">
                <a16:creationId xmlns:a16="http://schemas.microsoft.com/office/drawing/2014/main" id="{384CDDB9-336F-4472-86D7-D2DF56E26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66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2" descr="Мудрость по-японски">
            <a:extLst>
              <a:ext uri="{FF2B5EF4-FFF2-40B4-BE49-F238E27FC236}">
                <a16:creationId xmlns:a16="http://schemas.microsoft.com/office/drawing/2014/main" id="{4827FB2E-D081-4379-8AA7-DE247ED3C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4792663"/>
            <a:ext cx="2579688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Прямоугольник 1">
            <a:extLst>
              <a:ext uri="{FF2B5EF4-FFF2-40B4-BE49-F238E27FC236}">
                <a16:creationId xmlns:a16="http://schemas.microsoft.com/office/drawing/2014/main" id="{C19274A5-ED08-4E75-801F-EAEC7349C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105150"/>
            <a:ext cx="2209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92D050"/>
                </a:solidFill>
                <a:latin typeface="Comic Sans MS" panose="030F0702030302020204" pitchFamily="66" charset="0"/>
              </a:rPr>
              <a:t>Мудрость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92D050"/>
                </a:solidFill>
                <a:latin typeface="Comic Sans MS" panose="030F0702030302020204" pitchFamily="66" charset="0"/>
              </a:rPr>
              <a:t>(по-английски</a:t>
            </a:r>
            <a:endParaRPr lang="ru-RU" altLang="ru-RU" sz="1800">
              <a:solidFill>
                <a:srgbClr val="92D050"/>
              </a:solidFill>
            </a:endParaRPr>
          </a:p>
        </p:txBody>
      </p:sp>
      <p:sp>
        <p:nvSpPr>
          <p:cNvPr id="14344" name="Прямоугольник 2">
            <a:extLst>
              <a:ext uri="{FF2B5EF4-FFF2-40B4-BE49-F238E27FC236}">
                <a16:creationId xmlns:a16="http://schemas.microsoft.com/office/drawing/2014/main" id="{EC94BD42-B5D0-4DAA-A667-7756AF009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213" y="5562600"/>
            <a:ext cx="2171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92D050"/>
                </a:solidFill>
                <a:latin typeface="Comic Sans MS" panose="030F0702030302020204" pitchFamily="66" charset="0"/>
              </a:rPr>
              <a:t>Мудрость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92D050"/>
                </a:solidFill>
                <a:latin typeface="Comic Sans MS" panose="030F0702030302020204" pitchFamily="66" charset="0"/>
              </a:rPr>
              <a:t>(по-японски)</a:t>
            </a:r>
          </a:p>
        </p:txBody>
      </p:sp>
      <p:sp>
        <p:nvSpPr>
          <p:cNvPr id="14345" name="Прямоугольник 7">
            <a:extLst>
              <a:ext uri="{FF2B5EF4-FFF2-40B4-BE49-F238E27FC236}">
                <a16:creationId xmlns:a16="http://schemas.microsoft.com/office/drawing/2014/main" id="{A464D908-1239-47E4-9C7E-329EB8871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92663"/>
            <a:ext cx="190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92D050"/>
                </a:solidFill>
                <a:latin typeface="Comic Sans MS" panose="030F0702030302020204" pitchFamily="66" charset="0"/>
              </a:rPr>
              <a:t>Мудрость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92D050"/>
                </a:solidFill>
                <a:latin typeface="Comic Sans MS" panose="030F0702030302020204" pitchFamily="66" charset="0"/>
              </a:rPr>
              <a:t>(по-немецки)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 descr="clip_image028">
            <a:extLst>
              <a:ext uri="{FF2B5EF4-FFF2-40B4-BE49-F238E27FC236}">
                <a16:creationId xmlns:a16="http://schemas.microsoft.com/office/drawing/2014/main" id="{139C1011-2ADA-4F7C-BC5E-A9E0BC26B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2209800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 descr="Ты красивый">
            <a:extLst>
              <a:ext uri="{FF2B5EF4-FFF2-40B4-BE49-F238E27FC236}">
                <a16:creationId xmlns:a16="http://schemas.microsoft.com/office/drawing/2014/main" id="{F46D226D-FF35-466B-B6EB-7046877CF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4267200"/>
            <a:ext cx="27813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Прямоугольник 3">
            <a:extLst>
              <a:ext uri="{FF2B5EF4-FFF2-40B4-BE49-F238E27FC236}">
                <a16:creationId xmlns:a16="http://schemas.microsoft.com/office/drawing/2014/main" id="{D699FEC7-3272-46C5-9E7E-50F3CB2D5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360613"/>
            <a:ext cx="2708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B0F0"/>
                </a:solidFill>
                <a:latin typeface="Comic Sans MS" panose="030F0702030302020204" pitchFamily="66" charset="0"/>
              </a:rPr>
              <a:t>Извини (по-японски) </a:t>
            </a:r>
          </a:p>
        </p:txBody>
      </p:sp>
      <p:sp>
        <p:nvSpPr>
          <p:cNvPr id="15365" name="Прямоугольник 4">
            <a:extLst>
              <a:ext uri="{FF2B5EF4-FFF2-40B4-BE49-F238E27FC236}">
                <a16:creationId xmlns:a16="http://schemas.microsoft.com/office/drawing/2014/main" id="{9814D24A-C773-41D7-A6D9-6271F2236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257800"/>
            <a:ext cx="251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B0F0"/>
                </a:solidFill>
                <a:latin typeface="Comic Sans MS" panose="030F0702030302020204" pitchFamily="66" charset="0"/>
              </a:rPr>
              <a:t>Ты красивый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B0F0"/>
                </a:solidFill>
                <a:latin typeface="Comic Sans MS" panose="030F0702030302020204" pitchFamily="66" charset="0"/>
              </a:rPr>
              <a:t>(много раз) </a:t>
            </a:r>
          </a:p>
        </p:txBody>
      </p:sp>
      <p:pic>
        <p:nvPicPr>
          <p:cNvPr id="15366" name="Picture 7" descr="Адольф Гитлер">
            <a:extLst>
              <a:ext uri="{FF2B5EF4-FFF2-40B4-BE49-F238E27FC236}">
                <a16:creationId xmlns:a16="http://schemas.microsoft.com/office/drawing/2014/main" id="{D4315308-1C0B-47BC-AFF3-E75798CED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35063"/>
            <a:ext cx="2927350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Прямоугольник 6">
            <a:extLst>
              <a:ext uri="{FF2B5EF4-FFF2-40B4-BE49-F238E27FC236}">
                <a16:creationId xmlns:a16="http://schemas.microsoft.com/office/drawing/2014/main" id="{B5020107-3481-40A1-B839-7CF8D8AA8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495800"/>
            <a:ext cx="196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C000"/>
                </a:solidFill>
                <a:latin typeface="Comic Sans MS" panose="030F0702030302020204" pitchFamily="66" charset="0"/>
              </a:rPr>
              <a:t>Адольф Гитлер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8D1B900-C686-4DF7-921B-0083D06A9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/>
              <a:t>Что такое духовность? Какие качества нужно развивать в себе?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F310F61-B685-4BC5-BA12-BC38E7E67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/>
              <a:t>«Духовность – стремление к внутреннему совершенствованию, высоте духа». (Толковый словарь Д.Н. Ушакова)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/>
              <a:t>Высшая духовность человека проявляется тогда, когда он чувствует желание принести радость другому человеку и в этом найти радость для себя.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70959AE-25A2-481E-926D-FFC21D6BD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/>
              <a:t>Качества, которые нужно в себе развивать: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F91C72F-7722-4796-A6B8-77EB0795A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Любовь</a:t>
            </a:r>
            <a:r>
              <a:rPr lang="en-US" altLang="ru-RU"/>
              <a:t> </a:t>
            </a:r>
            <a:endParaRPr lang="ru-RU" altLang="ru-RU"/>
          </a:p>
          <a:p>
            <a:pPr eaLnBrk="1" hangingPunct="1"/>
            <a:r>
              <a:rPr lang="ru-RU" altLang="ru-RU"/>
              <a:t>Доброту</a:t>
            </a:r>
          </a:p>
          <a:p>
            <a:pPr eaLnBrk="1" hangingPunct="1"/>
            <a:r>
              <a:rPr lang="ru-RU" altLang="ru-RU"/>
              <a:t>Понимание красоты</a:t>
            </a:r>
          </a:p>
          <a:p>
            <a:pPr eaLnBrk="1" hangingPunct="1"/>
            <a:r>
              <a:rPr lang="ru-RU" altLang="ru-RU"/>
              <a:t>Стремиться к знаниям</a:t>
            </a:r>
          </a:p>
          <a:p>
            <a:pPr eaLnBrk="1" hangingPunct="1"/>
            <a:r>
              <a:rPr lang="ru-RU" altLang="ru-RU"/>
              <a:t>Развивать чувство ответственности за свои мысли и поступки.</a:t>
            </a:r>
          </a:p>
        </p:txBody>
      </p:sp>
      <p:pic>
        <p:nvPicPr>
          <p:cNvPr id="13316" name="Picture 4" descr="MMj03653040000[1]">
            <a:extLst>
              <a:ext uri="{FF2B5EF4-FFF2-40B4-BE49-F238E27FC236}">
                <a16:creationId xmlns:a16="http://schemas.microsoft.com/office/drawing/2014/main" id="{F0D2C8DF-2F18-47A5-8A78-202C374353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31287">
            <a:off x="5335588" y="1412875"/>
            <a:ext cx="28892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9DBB558-A081-4241-9FB8-5E4B2AA79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/>
              <a:t>У того,кто сквернословит, есть 2 пути: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239DA35-B2C0-486D-BB70-0BF36C136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altLang="ru-RU"/>
              <a:t>Зная, что это плохо, продолжать нецензурно выражаться, тем самым включить программу самоуничтожения.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b="1"/>
              <a:t>Путь духовного роста, самосовершенствования, путь красоты.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6DB62CA-988D-4F0C-B6E9-4B60BF05E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/>
              <a:t>Отказавшись о матерного языка, вы обретёте: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F038B51-F5FA-443F-A143-9F64C0AFB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Здоровье</a:t>
            </a:r>
          </a:p>
          <a:p>
            <a:pPr eaLnBrk="1" hangingPunct="1"/>
            <a:r>
              <a:rPr lang="ru-RU" altLang="ru-RU"/>
              <a:t>Счастье</a:t>
            </a:r>
          </a:p>
          <a:p>
            <a:pPr eaLnBrk="1" hangingPunct="1"/>
            <a:r>
              <a:rPr lang="ru-RU" altLang="ru-RU"/>
              <a:t>Везение</a:t>
            </a:r>
          </a:p>
          <a:p>
            <a:pPr eaLnBrk="1" hangingPunct="1"/>
            <a:r>
              <a:rPr lang="ru-RU" altLang="ru-RU"/>
              <a:t>Ясность мыслей, поступков</a:t>
            </a:r>
          </a:p>
          <a:p>
            <a:pPr eaLnBrk="1" hangingPunct="1"/>
            <a:r>
              <a:rPr lang="ru-RU" altLang="ru-RU"/>
              <a:t>Любовь ваших близких</a:t>
            </a:r>
          </a:p>
          <a:p>
            <a:pPr eaLnBrk="1" hangingPunct="1"/>
            <a:endParaRPr lang="ru-RU" altLang="ru-RU"/>
          </a:p>
        </p:txBody>
      </p:sp>
      <p:grpSp>
        <p:nvGrpSpPr>
          <p:cNvPr id="15364" name="Group 4">
            <a:extLst>
              <a:ext uri="{FF2B5EF4-FFF2-40B4-BE49-F238E27FC236}">
                <a16:creationId xmlns:a16="http://schemas.microsoft.com/office/drawing/2014/main" id="{BE963BAA-FABA-41B8-B325-C1BA95D2F66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1143000"/>
            <a:ext cx="1976438" cy="3200400"/>
            <a:chOff x="400" y="527"/>
            <a:chExt cx="1437" cy="1783"/>
          </a:xfrm>
        </p:grpSpPr>
        <p:pic>
          <p:nvPicPr>
            <p:cNvPr id="19461" name="Picture 5" descr="j0336897">
              <a:extLst>
                <a:ext uri="{FF2B5EF4-FFF2-40B4-BE49-F238E27FC236}">
                  <a16:creationId xmlns:a16="http://schemas.microsoft.com/office/drawing/2014/main" id="{D0E92254-1159-4628-83B4-E0BAF88611D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00" y="1208"/>
              <a:ext cx="1226" cy="1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462" name="WordArt 6">
              <a:extLst>
                <a:ext uri="{FF2B5EF4-FFF2-40B4-BE49-F238E27FC236}">
                  <a16:creationId xmlns:a16="http://schemas.microsoft.com/office/drawing/2014/main" id="{27100167-5C0D-4904-8855-A162830FA43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75" y="527"/>
              <a:ext cx="862" cy="4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</a:rPr>
                <a:t>Ах!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>
            <a:extLst>
              <a:ext uri="{FF2B5EF4-FFF2-40B4-BE49-F238E27FC236}">
                <a16:creationId xmlns:a16="http://schemas.microsoft.com/office/drawing/2014/main" id="{982DDD67-2294-4AC8-BE1F-B820A064F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8077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600" b="1">
                <a:solidFill>
                  <a:srgbClr val="FFC000"/>
                </a:solidFill>
                <a:latin typeface="Comic Sans MS" panose="030F0702030302020204" pitchFamily="66" charset="0"/>
              </a:rPr>
              <a:t>1. Что нового вы узнали сегодня? 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600" b="1">
                <a:solidFill>
                  <a:srgbClr val="FFC000"/>
                </a:solidFill>
                <a:latin typeface="Comic Sans MS" panose="030F0702030302020204" pitchFamily="66" charset="0"/>
              </a:rPr>
              <a:t>2. Полезен ли был сегодняшний разговор? 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600" b="1">
                <a:solidFill>
                  <a:srgbClr val="FFC000"/>
                </a:solidFill>
                <a:latin typeface="Comic Sans MS" panose="030F0702030302020204" pitchFamily="66" charset="0"/>
              </a:rPr>
              <a:t>3. Какие выводы вы сделали?</a:t>
            </a:r>
          </a:p>
        </p:txBody>
      </p:sp>
      <p:sp>
        <p:nvSpPr>
          <p:cNvPr id="20483" name="TextBox 2">
            <a:extLst>
              <a:ext uri="{FF2B5EF4-FFF2-40B4-BE49-F238E27FC236}">
                <a16:creationId xmlns:a16="http://schemas.microsoft.com/office/drawing/2014/main" id="{A7EB0716-6DD8-44BB-982C-52691571E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0" y="3657600"/>
            <a:ext cx="4381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>
                <a:solidFill>
                  <a:srgbClr val="FFC000"/>
                </a:solidFill>
              </a:rPr>
              <a:t>Спасибо!!!</a:t>
            </a:r>
          </a:p>
        </p:txBody>
      </p:sp>
      <p:sp>
        <p:nvSpPr>
          <p:cNvPr id="20484" name="TextBox 3">
            <a:extLst>
              <a:ext uri="{FF2B5EF4-FFF2-40B4-BE49-F238E27FC236}">
                <a16:creationId xmlns:a16="http://schemas.microsoft.com/office/drawing/2014/main" id="{5B5A3C3B-EB93-4A5F-A782-4FB2A2E7C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C000"/>
                </a:solidFill>
              </a:rPr>
              <a:t>Автор презентации: Бажукова Е.В., учитель коми языка и литературы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C000"/>
                </a:solidFill>
              </a:rPr>
              <a:t>МОУ «СОШ» с. Приуральское  г. Печора  Республика Коми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>
            <a:extLst>
              <a:ext uri="{FF2B5EF4-FFF2-40B4-BE49-F238E27FC236}">
                <a16:creationId xmlns:a16="http://schemas.microsoft.com/office/drawing/2014/main" id="{AD2F9CAB-743D-4E2E-B16F-D42F582E3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697038"/>
            <a:ext cx="6246813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/>
              <a:t>Скверна – мерзость, гадость, пакость, все гнусное, противное, отвратительное, непотребное, что мерзит плотски и духовно; нечистота, грязь и гниль, тление, мертвечина, извержение, смрад, вонь; непотребство, разврат, нравственное растление; все богопротивное.      </a:t>
            </a:r>
            <a:endParaRPr lang="ru-RU" altLang="ru-RU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 </a:t>
            </a:r>
            <a:r>
              <a:rPr lang="ru-RU" altLang="ru-RU" sz="2800" i="1"/>
              <a:t>В.Даль</a:t>
            </a:r>
          </a:p>
        </p:txBody>
      </p:sp>
      <p:pic>
        <p:nvPicPr>
          <p:cNvPr id="3075" name="Picture 3" descr="C:\Documents and Settings\Елена\Мои документы\Мои рисунки\школьные картинки\books-150x150.jpg">
            <a:extLst>
              <a:ext uri="{FF2B5EF4-FFF2-40B4-BE49-F238E27FC236}">
                <a16:creationId xmlns:a16="http://schemas.microsoft.com/office/drawing/2014/main" id="{60E26F86-FB85-4A45-B5CD-7C2D80A0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2135188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Прямоугольник 3">
            <a:extLst>
              <a:ext uri="{FF2B5EF4-FFF2-40B4-BE49-F238E27FC236}">
                <a16:creationId xmlns:a16="http://schemas.microsoft.com/office/drawing/2014/main" id="{95C29486-ED37-4D4E-8D70-DB24333EF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9863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chemeClr val="tx2"/>
                </a:solidFill>
                <a:latin typeface="Comic Sans MS" panose="030F0702030302020204" pitchFamily="66" charset="0"/>
              </a:rPr>
              <a:t>Сквернословие - от слова «скверна».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9ED0EB5-B1C1-47A2-8A0A-50CCDA626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4963" y="228600"/>
            <a:ext cx="5695950" cy="715963"/>
          </a:xfrm>
        </p:spPr>
        <p:txBody>
          <a:bodyPr/>
          <a:lstStyle/>
          <a:p>
            <a:pPr eaLnBrk="1" hangingPunct="1"/>
            <a:r>
              <a:rPr lang="ru-RU" altLang="ru-RU"/>
              <a:t>Немного истории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A425F21-429B-4F03-98A0-A353B63E5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8138" y="1066800"/>
            <a:ext cx="8229600" cy="220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/>
              <a:t>Матерные слова имеют исконно русские корни.</a:t>
            </a:r>
          </a:p>
          <a:p>
            <a:pPr eaLnBrk="1" hangingPunct="1">
              <a:buFontTx/>
              <a:buNone/>
            </a:pPr>
            <a:r>
              <a:rPr lang="ru-RU" altLang="ru-RU" sz="2800"/>
              <a:t>В древней Руси мат являлся заклинанием, формулой против нечистой силы.</a:t>
            </a:r>
          </a:p>
        </p:txBody>
      </p:sp>
      <p:pic>
        <p:nvPicPr>
          <p:cNvPr id="4100" name="Picture 1">
            <a:extLst>
              <a:ext uri="{FF2B5EF4-FFF2-40B4-BE49-F238E27FC236}">
                <a16:creationId xmlns:a16="http://schemas.microsoft.com/office/drawing/2014/main" id="{64D8EC71-2B84-4A8A-90BA-B08098B2F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4905375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>
            <a:extLst>
              <a:ext uri="{FF2B5EF4-FFF2-40B4-BE49-F238E27FC236}">
                <a16:creationId xmlns:a16="http://schemas.microsoft.com/office/drawing/2014/main" id="{8AF0EEA1-A919-4FD2-B4F8-98B34839E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858963"/>
            <a:ext cx="4572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Comic Sans MS" panose="030F0702030302020204" pitchFamily="66" charset="0"/>
              </a:rPr>
              <a:t>Во времена царя Алексея Михайловича Романова услышать на улице мат было просто невозможно. И это объясняется не только скромностью наших предков, но и политикой, проводимой государством. По Соборному уложению за использование непотребных слов налагалось жестокое наказание – вплоть до смертной казни</a:t>
            </a:r>
            <a:endParaRPr lang="ru-RU" altLang="ru-RU" sz="180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D737C62-1F01-424E-9379-9FAB4EB5BE18}"/>
              </a:ext>
            </a:extLst>
          </p:cNvPr>
          <p:cNvSpPr/>
          <p:nvPr/>
        </p:nvSpPr>
        <p:spPr>
          <a:xfrm>
            <a:off x="33338" y="292100"/>
            <a:ext cx="5867400" cy="5816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Во </a:t>
            </a:r>
            <a:r>
              <a:rPr lang="ru-RU" altLang="ru-RU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вр</a:t>
            </a:r>
            <a:r>
              <a:rPr lang="ru-RU" altLang="ru-RU" sz="2800" b="1" dirty="0" err="1">
                <a:solidFill>
                  <a:srgbClr val="FFFFFF"/>
                </a:solidFill>
                <a:latin typeface="Comic Sans MS" pitchFamily="66" charset="0"/>
                <a:cs typeface="+mn-cs"/>
              </a:rPr>
              <a:t>Во</a:t>
            </a:r>
            <a:r>
              <a:rPr lang="ru-RU" altLang="ru-RU" sz="2800" b="1" dirty="0">
                <a:solidFill>
                  <a:srgbClr val="FFFFFF"/>
                </a:solidFill>
                <a:latin typeface="Comic Sans MS" pitchFamily="66" charset="0"/>
                <a:cs typeface="+mn-cs"/>
              </a:rPr>
              <a:t> времена царя Алексея Михайловича Романова услышать на улице мат было просто невозможно. И это объясняется не только скромностью наших предков, но и политикой, проводимой государством. По Соборному уложению за использование непотребных слов налагалось жестокое наказание – вплоть до смертной казни </a:t>
            </a:r>
            <a:r>
              <a:rPr lang="ru-RU" altLang="ru-RU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а использование непотребных слов налагалось жестокое наказание – вплоть до смертной казни</a:t>
            </a:r>
            <a:endParaRPr lang="ru-RU" dirty="0">
              <a:latin typeface="Arial" charset="0"/>
              <a:cs typeface="Arial" charset="0"/>
            </a:endParaRPr>
          </a:p>
        </p:txBody>
      </p:sp>
      <p:pic>
        <p:nvPicPr>
          <p:cNvPr id="5124" name="Picture 7" descr="Романов">
            <a:extLst>
              <a:ext uri="{FF2B5EF4-FFF2-40B4-BE49-F238E27FC236}">
                <a16:creationId xmlns:a16="http://schemas.microsoft.com/office/drawing/2014/main" id="{73223C12-7FE4-4078-AFFC-26C3E0346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"/>
            <a:ext cx="28194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Прямоугольник 4">
            <a:extLst>
              <a:ext uri="{FF2B5EF4-FFF2-40B4-BE49-F238E27FC236}">
                <a16:creationId xmlns:a16="http://schemas.microsoft.com/office/drawing/2014/main" id="{96A3E798-7D7C-45AE-A64C-7CC6629CA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4570413"/>
            <a:ext cx="3206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Comic Sans MS" panose="030F0702030302020204" pitchFamily="66" charset="0"/>
              </a:rPr>
              <a:t>Алексей Михайлович Романов,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Comic Sans MS" panose="030F0702030302020204" pitchFamily="66" charset="0"/>
              </a:rPr>
              <a:t>19 (29).03.1619-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Comic Sans MS" panose="030F0702030302020204" pitchFamily="66" charset="0"/>
              </a:rPr>
              <a:t>29.01 (08.02) 1676.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Петр">
            <a:extLst>
              <a:ext uri="{FF2B5EF4-FFF2-40B4-BE49-F238E27FC236}">
                <a16:creationId xmlns:a16="http://schemas.microsoft.com/office/drawing/2014/main" id="{048B29D8-3C93-4C53-A04F-446DF268C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28600"/>
            <a:ext cx="2855912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угольник 2">
            <a:extLst>
              <a:ext uri="{FF2B5EF4-FFF2-40B4-BE49-F238E27FC236}">
                <a16:creationId xmlns:a16="http://schemas.microsoft.com/office/drawing/2014/main" id="{2551A5BF-F299-4DE1-B533-4AA227F4B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4419600"/>
            <a:ext cx="2982912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Comic Sans MS" panose="030F0702030302020204" pitchFamily="66" charset="0"/>
              </a:rPr>
              <a:t>14-й Царь Всея Руси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mic Sans MS" panose="030F0702030302020204" pitchFamily="66" charset="0"/>
              </a:rPr>
              <a:t>Петр 1 Алексеевич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Comic Sans MS" panose="030F0702030302020204" pitchFamily="66" charset="0"/>
              </a:rPr>
              <a:t>27 апреля 1682 — 22 октября 1721</a:t>
            </a:r>
          </a:p>
        </p:txBody>
      </p:sp>
      <p:sp>
        <p:nvSpPr>
          <p:cNvPr id="6148" name="Прямоугольник 3">
            <a:extLst>
              <a:ext uri="{FF2B5EF4-FFF2-40B4-BE49-F238E27FC236}">
                <a16:creationId xmlns:a16="http://schemas.microsoft.com/office/drawing/2014/main" id="{A66F9D10-0BE3-401E-8C7E-AED6E1A3C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63525"/>
            <a:ext cx="4572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b="1">
                <a:solidFill>
                  <a:srgbClr val="FFC000"/>
                </a:solidFill>
                <a:latin typeface="Comic Sans MS" panose="030F0702030302020204" pitchFamily="66" charset="0"/>
              </a:rPr>
              <a:t>При Петре I была выпущена книга "Юности Честное Зеркало", </a:t>
            </a:r>
            <a:endParaRPr lang="ru-RU" altLang="ru-RU" b="1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b="1">
                <a:solidFill>
                  <a:srgbClr val="FFC000"/>
                </a:solidFill>
                <a:latin typeface="Comic Sans MS" panose="030F0702030302020204" pitchFamily="66" charset="0"/>
              </a:rPr>
              <a:t>где писалось, что приличное поведение людей может быть признано лишь с полным воздержанием от бранной ругани.</a:t>
            </a:r>
            <a:r>
              <a:rPr lang="en-US" altLang="ru-RU" b="1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ru-RU" b="1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>
            <a:extLst>
              <a:ext uri="{FF2B5EF4-FFF2-40B4-BE49-F238E27FC236}">
                <a16:creationId xmlns:a16="http://schemas.microsoft.com/office/drawing/2014/main" id="{5F2B1956-CC15-427B-9293-E075BAC88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" y="584200"/>
            <a:ext cx="8382000" cy="31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Бранить детей нельзя матом, они будут мучимы бесами.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Материться в доме нельзя: бесы будут жить в этом жилище.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Нельзя было ругаться в лесу, леший может обидеться.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На берегу реки или озера- оскорбится водяной. </a:t>
            </a:r>
          </a:p>
        </p:txBody>
      </p:sp>
      <p:pic>
        <p:nvPicPr>
          <p:cNvPr id="7171" name="Picture 1">
            <a:extLst>
              <a:ext uri="{FF2B5EF4-FFF2-40B4-BE49-F238E27FC236}">
                <a16:creationId xmlns:a16="http://schemas.microsoft.com/office/drawing/2014/main" id="{68FADB1D-336E-4FE8-BA11-6B8C9B141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86200"/>
            <a:ext cx="4333875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5EC0858-5363-408B-B9F9-C77A42254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/>
              <a:t>Где же человеку можно было выругаться, выплеснуть из себя всю злость?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B676456-0882-4C44-A972-339579809F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«Поле брани» - это поле матерной ругани.</a:t>
            </a:r>
          </a:p>
          <a:p>
            <a:pPr eaLnBrk="1" hangingPunct="1"/>
            <a:r>
              <a:rPr lang="ru-RU" altLang="ru-RU"/>
              <a:t>Слово «мат» означает «крик», громкий голос.</a:t>
            </a:r>
          </a:p>
        </p:txBody>
      </p:sp>
      <p:pic>
        <p:nvPicPr>
          <p:cNvPr id="8196" name="Picture 4" descr="Рисунок7">
            <a:extLst>
              <a:ext uri="{FF2B5EF4-FFF2-40B4-BE49-F238E27FC236}">
                <a16:creationId xmlns:a16="http://schemas.microsoft.com/office/drawing/2014/main" id="{7E9AE54A-5010-4C52-9128-6AB614277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29000"/>
            <a:ext cx="2971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39791D8-E421-46D6-A57C-35C9A2C5E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Мат опасен для здоровья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1CEF42C-0CE4-4171-BD5E-4DACC4282B0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/>
              <a:t>Способствует снижению интеллекта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Провоцирует преступления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Создаёт иллюзию вседозволенности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Обворовывает духовно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Унижает, оскорбляет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Калечит людские судьбы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/>
              <a:t>Приводит к раннему старению и преждевременной смерти.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03F01D01-DF31-48C2-BB1D-38023F53F834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6119813" y="1752600"/>
          <a:ext cx="2490787" cy="273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Фотография Photo Editor" r:id="rId3" imgW="1095528" imgH="1257476" progId="MSPhotoEd.3">
                  <p:embed/>
                </p:oleObj>
              </mc:Choice>
              <mc:Fallback>
                <p:oleObj name="Фотография Photo Editor" r:id="rId3" imgW="1095528" imgH="1257476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1752600"/>
                        <a:ext cx="2490787" cy="273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41566DA-5D6B-43B5-95D4-DC1E667D0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/>
              <a:t>Группа учёных под руководством И.Б.Белявского занималась 17 лет проблемой  сквернословия и доказали: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B25D009-C7F0-48B7-B283-0E153FDBC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Заядлые матершинники  живут намного меньше, чем те, кто не сквернословит.</a:t>
            </a:r>
          </a:p>
          <a:p>
            <a:pPr eaLnBrk="1" hangingPunct="1"/>
            <a:r>
              <a:rPr lang="ru-RU" altLang="ru-RU"/>
              <a:t>Сквернословие негативно влияет не только на здоровье тех, кто ругается, но и кто вынужден слушать ругательства.</a:t>
            </a:r>
          </a:p>
        </p:txBody>
      </p:sp>
      <p:pic>
        <p:nvPicPr>
          <p:cNvPr id="10244" name="Picture 4" descr="Рисунок14">
            <a:extLst>
              <a:ext uri="{FF2B5EF4-FFF2-40B4-BE49-F238E27FC236}">
                <a16:creationId xmlns:a16="http://schemas.microsoft.com/office/drawing/2014/main" id="{A44E6C3D-C39B-45BE-8596-3430360C0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91000"/>
            <a:ext cx="2667000" cy="2438400"/>
          </a:xfrm>
          <a:prstGeom prst="rect">
            <a:avLst/>
          </a:prstGeom>
          <a:noFill/>
          <a:ln w="317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Group Home Page</Template>
  <TotalTime>559</TotalTime>
  <Words>710</Words>
  <Application>Microsoft Office PowerPoint</Application>
  <PresentationFormat>Экран (4:3)</PresentationFormat>
  <Paragraphs>83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Comic Sans MS</vt:lpstr>
      <vt:lpstr>Times New Roman</vt:lpstr>
      <vt:lpstr>Wingdings</vt:lpstr>
      <vt:lpstr>Оформление по умолчанию</vt:lpstr>
      <vt:lpstr>Фотография Microsoft Photo Editor 3.0</vt:lpstr>
      <vt:lpstr>Презентация PowerPoint</vt:lpstr>
      <vt:lpstr>Презентация PowerPoint</vt:lpstr>
      <vt:lpstr>Немного истории</vt:lpstr>
      <vt:lpstr>Презентация PowerPoint</vt:lpstr>
      <vt:lpstr>Презентация PowerPoint</vt:lpstr>
      <vt:lpstr>Презентация PowerPoint</vt:lpstr>
      <vt:lpstr>Где же человеку можно было выругаться, выплеснуть из себя всю злость?</vt:lpstr>
      <vt:lpstr>Мат опасен для здоровья</vt:lpstr>
      <vt:lpstr>Группа учёных под руководством И.Б.Белявского занималась 17 лет проблемой  сквернословия и доказали:</vt:lpstr>
      <vt:lpstr>Презентация PowerPoint</vt:lpstr>
      <vt:lpstr>Презентация PowerPoint</vt:lpstr>
      <vt:lpstr>Презентация PowerPoint</vt:lpstr>
      <vt:lpstr>В Библии сказано:</vt:lpstr>
      <vt:lpstr>Презентация PowerPoint</vt:lpstr>
      <vt:lpstr>Что такое духовность? Какие качества нужно развивать в себе?</vt:lpstr>
      <vt:lpstr>Качества, которые нужно в себе развивать:</vt:lpstr>
      <vt:lpstr>У того,кто сквернословит, есть 2 пути:</vt:lpstr>
      <vt:lpstr>Отказавшись о матерного языка, вы обретёте: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Михаил Челов</dc:creator>
  <cp:lastModifiedBy>Михаил Челов</cp:lastModifiedBy>
  <cp:revision>17</cp:revision>
  <cp:lastPrinted>1601-01-01T00:00:00Z</cp:lastPrinted>
  <dcterms:created xsi:type="dcterms:W3CDTF">1601-01-01T00:00:00Z</dcterms:created>
  <dcterms:modified xsi:type="dcterms:W3CDTF">2020-04-12T20:45:40Z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