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  <p:sldId id="256" r:id="rId7"/>
    <p:sldId id="257" r:id="rId8"/>
    <p:sldId id="258" r:id="rId9"/>
    <p:sldId id="261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634BE2-08A6-4AA4-AE25-52AE3E26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C63E8-C22B-4665-94EC-534710BDCA73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1AD657-8BBD-4EC6-B51D-9063797C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3D7ACA-B80A-409F-A634-E823B10B7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F6E18-4E4F-49C5-A595-1DF27A2A3F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354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FE8FAD-C2BD-4F3D-AD15-A0CE8A5C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2111-299A-4C7D-BECC-37DC150090B6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3A5243-BF8D-40AB-9FED-96B5A253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F6ED30-14B0-45FA-A5F6-63C7D70E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0A140-3A77-474D-8EC8-5827AFF583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029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D76DA5-885B-4119-BBFF-98A176BA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F11CE-1C8D-4143-9D48-E70D92986952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D375D9-93F1-4C6C-A8E5-A95E7067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93AC4D-5310-4CF9-8A53-B02D9115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FD3C7-344F-4E83-865F-92F494C934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946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65530D-001B-42AE-984D-E4659859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D66C2-5113-4972-870B-F752709E1A64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4FECBD-78B5-4C3A-B8EF-80259066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21EBB-733F-467B-A0CF-A0C6A109F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0AB00-ED66-4CB0-9CB5-D007DE36FF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5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D89DC-BFF1-4126-9546-A6C23BF6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403D-93FA-4640-A3CB-632B362F735D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EC38F2-1318-4553-814E-9A726B4D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BFED82-980E-4474-A7F4-92751CF7C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257CD-5F93-49F9-9E54-43C018C300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324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A979641-C2FA-4211-B45F-B3BF96AE9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344B3-08B7-4D7F-B107-EA378FFBADFB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E8DB272-3B83-4C67-8102-F3DBC9E6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8050396-AFF8-4D6C-99F5-E8B9836F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FFE45-A604-4854-B05B-2B7DED11CD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062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E310C780-353C-4686-BF7C-5022103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2EC8-5B3C-411F-9481-B68A9F1A17D6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B328332-4A68-41A3-87DA-9DAB7E14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D9A5C23-FE85-4EC2-99DF-9A886CFD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74020-608B-4CF5-8630-A395450973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072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E6B086A1-0111-403E-8FCE-7A7DD24F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111F2-7E90-46C8-8F56-FC45EF611CF2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9425483-E116-4A78-A6C6-7C1096863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65018365-59BE-4582-A5B3-67E3835F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77BDD-8DEC-42AC-AA71-1CBA90D622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7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57C189F0-35E8-4DF0-911F-7C5058C6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1C65-186F-4B55-AB92-249007E7830E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3A0C84F-078C-4999-B0F0-5D622DD7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06010256-B81D-4A7B-A060-9821EFE3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7BFEC-FFDF-4A2F-853D-0126066FCC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213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0578828-C522-408A-BBC9-622DABBB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F136-3362-4EF0-9385-33AFF6DBA644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8FF909C-A0B0-4581-8B37-93FB744D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A197138B-5E47-48AD-A6F4-8C9B405E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CE3FC-7423-4CCD-855C-DEFDE63026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178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41BFB13-0F6E-467B-A118-039672DB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50052-15A2-4A38-8D3F-0B9539048551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0D3AC62-4E0E-45A9-8D8F-BCDE665D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D0204DB-EE4F-49CF-B589-36036D933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AA60E-37EC-44BB-85BC-0DEBF5491F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606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B9F50B7F-0975-4004-AEF4-331714C70D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18A3C86C-91AF-46DC-9390-43F964B35C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9840E5-ED5B-40F4-8A4D-3BB955D17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3B01AF-6F2D-4592-821D-1D4E45182D93}" type="datetimeFigureOut">
              <a:rPr lang="ru-RU"/>
              <a:pPr>
                <a:defRPr/>
              </a:pPr>
              <a:t>12.04.2020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83EEB2-8F72-4777-9AF9-AB1098F6E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9B540A-12F7-46D3-8D91-D257A3E90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E193DD3-BE24-452B-AD82-CD47974310B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B04F8806-B604-4387-BBB0-138F5A1AA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774700"/>
          </a:xfrm>
        </p:spPr>
        <p:txBody>
          <a:bodyPr/>
          <a:lstStyle/>
          <a:p>
            <a:r>
              <a:rPr lang="ru-RU" altLang="ru-RU" sz="2800"/>
              <a:t>Öшым т</a:t>
            </a:r>
            <a:r>
              <a:rPr lang="en-US" altLang="ru-RU" sz="2800"/>
              <a:t>ö</a:t>
            </a:r>
            <a:r>
              <a:rPr lang="ru-RU" altLang="ru-RU" sz="2800"/>
              <a:t>лысь кык</a:t>
            </a:r>
            <a:r>
              <a:rPr lang="en-US" altLang="ru-RU" sz="2800"/>
              <a:t>ö</a:t>
            </a:r>
            <a:r>
              <a:rPr lang="ru-RU" altLang="ru-RU" sz="2800"/>
              <a:t>д лун</a:t>
            </a:r>
          </a:p>
        </p:txBody>
      </p:sp>
      <p:pic>
        <p:nvPicPr>
          <p:cNvPr id="2051" name="Picture 2" descr="C:\Documents and Settings\Оленька\Мои документы\Лушкова\анимашки\Цветы и фрукты\0 (25).jpg">
            <a:extLst>
              <a:ext uri="{FF2B5EF4-FFF2-40B4-BE49-F238E27FC236}">
                <a16:creationId xmlns:a16="http://schemas.microsoft.com/office/drawing/2014/main" id="{F088577D-E5E6-4F90-A7CE-E907F4ABC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143000"/>
            <a:ext cx="32162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 descr="C:\Documents and Settings\Оленька\Мои документы\Лушкова\анимашки\Цветы и фрукты\0 (21).jpg">
            <a:extLst>
              <a:ext uri="{FF2B5EF4-FFF2-40B4-BE49-F238E27FC236}">
                <a16:creationId xmlns:a16="http://schemas.microsoft.com/office/drawing/2014/main" id="{8E8C9386-EEAD-46C5-8936-0328055EA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143000"/>
            <a:ext cx="32893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 descr="C:\Documents and Settings\Оленька\Мои документы\Лушкова\анимашки\Цветы и фрукты\0 (29).jpg">
            <a:extLst>
              <a:ext uri="{FF2B5EF4-FFF2-40B4-BE49-F238E27FC236}">
                <a16:creationId xmlns:a16="http://schemas.microsoft.com/office/drawing/2014/main" id="{044F5E0C-8EB7-4685-8793-015646B78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000500"/>
            <a:ext cx="356235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D77B0AD6-6C26-49FD-86FD-B588B982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71750"/>
            <a:ext cx="8229600" cy="1785938"/>
          </a:xfrm>
        </p:spPr>
        <p:txBody>
          <a:bodyPr/>
          <a:lstStyle/>
          <a:p>
            <a:pPr eaLnBrk="1" hangingPunct="1"/>
            <a:r>
              <a:rPr lang="ru-RU" altLang="ru-RU" sz="5400">
                <a:solidFill>
                  <a:srgbClr val="C00000"/>
                </a:solidFill>
              </a:rPr>
              <a:t>Атть</a:t>
            </a:r>
            <a:r>
              <a:rPr lang="en-US" altLang="ru-RU" sz="5400">
                <a:solidFill>
                  <a:srgbClr val="C00000"/>
                </a:solidFill>
              </a:rPr>
              <a:t>ö</a:t>
            </a:r>
            <a:r>
              <a:rPr lang="ru-RU" altLang="ru-RU" sz="5400">
                <a:solidFill>
                  <a:srgbClr val="C00000"/>
                </a:solidFill>
              </a:rPr>
              <a:t>  бура уджал</a:t>
            </a:r>
            <a:r>
              <a:rPr lang="en-US" altLang="ru-RU" sz="5400">
                <a:solidFill>
                  <a:srgbClr val="C00000"/>
                </a:solidFill>
              </a:rPr>
              <a:t>ö</a:t>
            </a:r>
            <a:r>
              <a:rPr lang="ru-RU" altLang="ru-RU" sz="5400">
                <a:solidFill>
                  <a:srgbClr val="C00000"/>
                </a:solidFill>
              </a:rPr>
              <a:t>мысь!!!</a:t>
            </a:r>
          </a:p>
        </p:txBody>
      </p:sp>
      <p:pic>
        <p:nvPicPr>
          <p:cNvPr id="6147" name="Picture 5" descr="C:\Documents and Settings\Оленька\Мои документы\Лушкова\анимашки\анимационные картинки\sw4.gif">
            <a:extLst>
              <a:ext uri="{FF2B5EF4-FFF2-40B4-BE49-F238E27FC236}">
                <a16:creationId xmlns:a16="http://schemas.microsoft.com/office/drawing/2014/main" id="{97953981-ED9F-4E6A-B005-E06612B6D47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29495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>
            <a:extLst>
              <a:ext uri="{FF2B5EF4-FFF2-40B4-BE49-F238E27FC236}">
                <a16:creationId xmlns:a16="http://schemas.microsoft.com/office/drawing/2014/main" id="{FBA94744-2866-4FC1-B81C-4AD287D8A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471487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/>
              <a:t> </a:t>
            </a:r>
            <a:r>
              <a:rPr lang="ru-RU" altLang="ru-RU" sz="4400" b="1">
                <a:solidFill>
                  <a:srgbClr val="002060"/>
                </a:solidFill>
              </a:rPr>
              <a:t>Кывбердл</a:t>
            </a:r>
            <a:r>
              <a:rPr lang="en-US" altLang="ru-RU" sz="4400" b="1">
                <a:solidFill>
                  <a:srgbClr val="002060"/>
                </a:solidFill>
              </a:rPr>
              <a:t>ö</a:t>
            </a:r>
            <a:r>
              <a:rPr lang="ru-RU" altLang="ru-RU" sz="4400" b="1">
                <a:solidFill>
                  <a:srgbClr val="002060"/>
                </a:solidFill>
              </a:rPr>
              <a:t>н </a:t>
            </a:r>
            <a:r>
              <a:rPr lang="en-US" altLang="ru-RU" sz="4400" b="1">
                <a:solidFill>
                  <a:srgbClr val="002060"/>
                </a:solidFill>
              </a:rPr>
              <a:t>ö</a:t>
            </a:r>
            <a:r>
              <a:rPr lang="ru-RU" altLang="ru-RU" sz="4400" b="1">
                <a:solidFill>
                  <a:srgbClr val="002060"/>
                </a:solidFill>
              </a:rPr>
              <a:t>ткодялан тшуп</a:t>
            </a:r>
            <a:r>
              <a:rPr lang="en-US" altLang="ru-RU" sz="4400" b="1">
                <a:solidFill>
                  <a:srgbClr val="002060"/>
                </a:solidFill>
              </a:rPr>
              <a:t>ö</a:t>
            </a:r>
            <a:r>
              <a:rPr lang="ru-RU" altLang="ru-RU" sz="4400" b="1">
                <a:solidFill>
                  <a:srgbClr val="002060"/>
                </a:solidFill>
              </a:rPr>
              <a:t>дъяс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4400" b="1">
                <a:solidFill>
                  <a:srgbClr val="0070C0"/>
                </a:solidFill>
              </a:rPr>
              <a:t>(Степени сравнения прилагательных)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4400" b="1">
                <a:solidFill>
                  <a:srgbClr val="0070C0"/>
                </a:solidFill>
              </a:rPr>
              <a:t>6 класс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2800" b="1">
                <a:solidFill>
                  <a:srgbClr val="002060"/>
                </a:solidFill>
              </a:rPr>
              <a:t>Л</a:t>
            </a:r>
            <a:r>
              <a:rPr lang="de-DE" altLang="ru-RU" sz="2800" b="1">
                <a:solidFill>
                  <a:srgbClr val="002060"/>
                </a:solidFill>
              </a:rPr>
              <a:t>ö</a:t>
            </a:r>
            <a:r>
              <a:rPr lang="ru-RU" altLang="ru-RU" sz="2800" b="1">
                <a:solidFill>
                  <a:srgbClr val="002060"/>
                </a:solidFill>
              </a:rPr>
              <a:t>сь</a:t>
            </a:r>
            <a:r>
              <a:rPr lang="de-DE" altLang="ru-RU" sz="2800" b="1">
                <a:solidFill>
                  <a:srgbClr val="002060"/>
                </a:solidFill>
              </a:rPr>
              <a:t>ö</a:t>
            </a:r>
            <a:r>
              <a:rPr lang="ru-RU" altLang="ru-RU" sz="2800" b="1">
                <a:solidFill>
                  <a:srgbClr val="002060"/>
                </a:solidFill>
              </a:rPr>
              <a:t>д</a:t>
            </a:r>
            <a:r>
              <a:rPr lang="de-DE" altLang="ru-RU" sz="2800" b="1">
                <a:solidFill>
                  <a:srgbClr val="002060"/>
                </a:solidFill>
              </a:rPr>
              <a:t>i</a:t>
            </a:r>
            <a:r>
              <a:rPr lang="ru-RU" altLang="ru-RU" sz="2800" b="1">
                <a:solidFill>
                  <a:srgbClr val="002060"/>
                </a:solidFill>
              </a:rPr>
              <a:t>с Бажукова Е.В., коми кыв да литература вел</a:t>
            </a:r>
            <a:r>
              <a:rPr lang="de-DE" altLang="ru-RU" sz="2800" b="1">
                <a:solidFill>
                  <a:srgbClr val="002060"/>
                </a:solidFill>
              </a:rPr>
              <a:t>ö</a:t>
            </a:r>
            <a:r>
              <a:rPr lang="ru-RU" altLang="ru-RU" sz="2800" b="1">
                <a:solidFill>
                  <a:srgbClr val="002060"/>
                </a:solidFill>
              </a:rPr>
              <a:t>дысь.</a:t>
            </a:r>
            <a:endParaRPr lang="ru-RU" altLang="ru-RU" sz="28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703A337-09C1-4546-ABB9-521A22534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917575"/>
          </a:xfrm>
        </p:spPr>
        <p:txBody>
          <a:bodyPr/>
          <a:lstStyle/>
          <a:p>
            <a:r>
              <a:rPr lang="ru-RU" altLang="ru-RU" b="1"/>
              <a:t>Цели урока</a:t>
            </a:r>
          </a:p>
        </p:txBody>
      </p:sp>
      <p:sp>
        <p:nvSpPr>
          <p:cNvPr id="4099" name="Содержимое 2">
            <a:extLst>
              <a:ext uri="{FF2B5EF4-FFF2-40B4-BE49-F238E27FC236}">
                <a16:creationId xmlns:a16="http://schemas.microsoft.com/office/drawing/2014/main" id="{0797E268-E313-45DC-B20F-55E0A8CA7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4525962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ru-RU" altLang="ru-RU" b="1" i="1"/>
              <a:t>Образовательная: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ru-RU" altLang="ru-RU"/>
              <a:t>     - познакомить детей со степенями сравнения прилагательных в коми языке;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ru-RU" altLang="ru-RU"/>
              <a:t>     - познакомить, как образуются сравнительная и превосходная степени прилагательных в коми языке;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ru-RU" altLang="ru-RU"/>
              <a:t>     - научить правильно употреблять формы степеней сравнения в коми речи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>
            <a:extLst>
              <a:ext uri="{FF2B5EF4-FFF2-40B4-BE49-F238E27FC236}">
                <a16:creationId xmlns:a16="http://schemas.microsoft.com/office/drawing/2014/main" id="{D5CF9A2D-03CD-49BC-A53E-9F7133978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721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b="1" i="1"/>
              <a:t>2. Развивающая: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/>
              <a:t>    - развивать познавательный интерес к коми языку;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/>
              <a:t>    - развивать логическое мышление и связную речь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>
            <a:extLst>
              <a:ext uri="{FF2B5EF4-FFF2-40B4-BE49-F238E27FC236}">
                <a16:creationId xmlns:a16="http://schemas.microsoft.com/office/drawing/2014/main" id="{46A6806C-7AA3-472F-89C1-5FD3ABA1F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b="1" i="1"/>
              <a:t>3. Воспитательная: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/>
              <a:t>    - воспитывать умение работать в группе;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/>
              <a:t>    - воспитывать умение внимательно слушать и слышать, уважать чужое мнение;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/>
              <a:t>    - повысить ответственность не только за собственные знания, но и за успехи всего коллектива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11EEA360-AFFB-42C9-9430-0489E8C4D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688" y="285750"/>
            <a:ext cx="7772400" cy="642938"/>
          </a:xfrm>
        </p:spPr>
        <p:txBody>
          <a:bodyPr/>
          <a:lstStyle/>
          <a:p>
            <a:pPr eaLnBrk="1" hangingPunct="1"/>
            <a:r>
              <a:rPr lang="ru-RU" altLang="ru-RU" sz="3200"/>
              <a:t>Öшым т</a:t>
            </a:r>
            <a:r>
              <a:rPr lang="en-US" altLang="ru-RU" sz="3200"/>
              <a:t>ö</a:t>
            </a:r>
            <a:r>
              <a:rPr lang="ru-RU" altLang="ru-RU" sz="3200"/>
              <a:t>лысь кык</a:t>
            </a:r>
            <a:r>
              <a:rPr lang="en-US" altLang="ru-RU" sz="3200"/>
              <a:t>ö</a:t>
            </a:r>
            <a:r>
              <a:rPr lang="ru-RU" altLang="ru-RU" sz="3200"/>
              <a:t>д лун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98CFA2-63D9-48DC-8C6D-4B7012EF1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1500188"/>
            <a:ext cx="427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/>
              <a:t>(Степени сравнения прилагательных)</a:t>
            </a:r>
            <a:endParaRPr lang="ru-RU" altLang="ru-RU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C6A427-8D3E-4E98-B0A0-6AD7891E3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928688"/>
            <a:ext cx="5665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/>
              <a:t>Кывбердл</a:t>
            </a:r>
            <a:r>
              <a:rPr lang="en-US" altLang="ru-RU" sz="2800" b="1"/>
              <a:t>ö</a:t>
            </a:r>
            <a:r>
              <a:rPr lang="ru-RU" altLang="ru-RU" sz="2800" b="1"/>
              <a:t>н </a:t>
            </a:r>
            <a:r>
              <a:rPr lang="en-US" altLang="ru-RU" sz="2800" b="1"/>
              <a:t>ö</a:t>
            </a:r>
            <a:r>
              <a:rPr lang="ru-RU" altLang="ru-RU" sz="2800" b="1"/>
              <a:t>ткодялан тшуп</a:t>
            </a:r>
            <a:r>
              <a:rPr lang="en-US" altLang="ru-RU" sz="2800" b="1"/>
              <a:t>ö</a:t>
            </a:r>
            <a:r>
              <a:rPr lang="ru-RU" altLang="ru-RU" sz="2800" b="1"/>
              <a:t>дъяс</a:t>
            </a:r>
          </a:p>
        </p:txBody>
      </p:sp>
      <p:sp>
        <p:nvSpPr>
          <p:cNvPr id="11265" name="Rectangle 1">
            <a:extLst>
              <a:ext uri="{FF2B5EF4-FFF2-40B4-BE49-F238E27FC236}">
                <a16:creationId xmlns:a16="http://schemas.microsoft.com/office/drawing/2014/main" id="{D193B42B-C242-43BF-9807-872AB3250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63" y="2214563"/>
            <a:ext cx="53578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Тшупöд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степень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Öткодялан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сравнительный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Медвылыс 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превосходный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1344D0-D991-47D7-8C98-6E74F345F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63" y="3143250"/>
            <a:ext cx="4572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Джуджыд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высокий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Ляпкыд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низкий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Джуджта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высота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Пасьта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ширина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Дона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дорогой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Дженьыд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короткий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Тöлка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умный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Вильыш 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озорной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Лöнь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спокойный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en-US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ль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трудолюбивый</a:t>
            </a:r>
            <a:endParaRPr lang="ru-RU" altLang="ru-RU" sz="1800" b="1" i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Дыш</a:t>
            </a:r>
            <a:r>
              <a:rPr lang="ru-RU" altLang="ru-RU" sz="18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ленивый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26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1D703-537C-43D3-852B-7263E236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631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Ло</a:t>
            </a:r>
            <a:r>
              <a:rPr lang="ru-RU" dirty="0"/>
              <a:t> с</a:t>
            </a:r>
            <a:r>
              <a:rPr lang="en-US" dirty="0"/>
              <a:t>ö</a:t>
            </a:r>
            <a:r>
              <a:rPr lang="ru-RU" dirty="0" err="1"/>
              <a:t>ст</a:t>
            </a:r>
            <a:r>
              <a:rPr lang="en-US" dirty="0"/>
              <a:t>ö</a:t>
            </a:r>
            <a:r>
              <a:rPr lang="ru-RU" dirty="0"/>
              <a:t>м</a:t>
            </a:r>
          </a:p>
        </p:txBody>
      </p:sp>
      <p:sp>
        <p:nvSpPr>
          <p:cNvPr id="8195" name="Содержимое 2">
            <a:extLst>
              <a:ext uri="{FF2B5EF4-FFF2-40B4-BE49-F238E27FC236}">
                <a16:creationId xmlns:a16="http://schemas.microsoft.com/office/drawing/2014/main" id="{B15112A2-5248-4B5D-90F0-987B67DA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813" y="1285875"/>
            <a:ext cx="5900737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/>
              <a:t>Югыд ва, с</a:t>
            </a:r>
            <a:r>
              <a:rPr lang="en-US" altLang="ru-RU"/>
              <a:t>ö</a:t>
            </a:r>
            <a:r>
              <a:rPr lang="ru-RU" altLang="ru-RU"/>
              <a:t>ст</a:t>
            </a:r>
            <a:r>
              <a:rPr lang="en-US" altLang="ru-RU"/>
              <a:t>ö</a:t>
            </a:r>
            <a:r>
              <a:rPr lang="ru-RU" altLang="ru-RU"/>
              <a:t>м ва,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/>
              <a:t>Мыськы чуж</a:t>
            </a:r>
            <a:r>
              <a:rPr lang="en-US" altLang="ru-RU"/>
              <a:t>ö</a:t>
            </a:r>
            <a:r>
              <a:rPr lang="ru-RU" altLang="ru-RU"/>
              <a:t>м вылысь са,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/>
              <a:t>Медым дзирдал</a:t>
            </a:r>
            <a:r>
              <a:rPr lang="en-US" altLang="ru-RU"/>
              <a:t>i</a:t>
            </a:r>
            <a:r>
              <a:rPr lang="ru-RU" altLang="ru-RU"/>
              <a:t>с син,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/>
              <a:t>Медым югъял</a:t>
            </a:r>
            <a:r>
              <a:rPr lang="en-US" altLang="ru-RU"/>
              <a:t>i</a:t>
            </a:r>
            <a:r>
              <a:rPr lang="ru-RU" altLang="ru-RU"/>
              <a:t>с пинь,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/>
              <a:t>Медым нюмъял</a:t>
            </a:r>
            <a:r>
              <a:rPr lang="en-US" altLang="ru-RU"/>
              <a:t>i</a:t>
            </a:r>
            <a:r>
              <a:rPr lang="ru-RU" altLang="ru-RU"/>
              <a:t>с вом,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/>
              <a:t>Медым в</a:t>
            </a:r>
            <a:r>
              <a:rPr lang="en-US" altLang="ru-RU"/>
              <a:t>ö</a:t>
            </a:r>
            <a:r>
              <a:rPr lang="ru-RU" altLang="ru-RU"/>
              <a:t>л</a:t>
            </a:r>
            <a:r>
              <a:rPr lang="en-US" altLang="ru-RU"/>
              <a:t>i</a:t>
            </a:r>
            <a:endParaRPr lang="ru-RU" alt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957C9A-E2A2-47B8-9AF3-3E973DFFB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0" y="4214813"/>
            <a:ext cx="165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медъён!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5026AE5B-91DC-49AF-AA8D-C994666FE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857250"/>
            <a:ext cx="8858250" cy="4071938"/>
          </a:xfrm>
        </p:spPr>
        <p:txBody>
          <a:bodyPr/>
          <a:lstStyle/>
          <a:p>
            <a:pPr eaLnBrk="1" hangingPunct="1"/>
            <a:r>
              <a:rPr lang="ru-RU" altLang="ru-RU"/>
              <a:t>    Коми му асыввылын куйлö Из, рочöн Урал. Сэн</a:t>
            </a:r>
            <a:r>
              <a:rPr lang="en-US" altLang="ru-RU"/>
              <a:t>i </a:t>
            </a:r>
            <a:r>
              <a:rPr lang="ru-RU" altLang="ru-RU"/>
              <a:t>______________   гöра   -  _____________, сылöн джуджтаыс 1895 метра. __________________гöра - _____________, сылöн джуджтаыс 1617 метра. Сыысь ________________ гöра - _____________, сылöн джуджтаыс 1497 метра.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FEDA67-525C-44E3-A60C-DACBA0F9A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285875"/>
            <a:ext cx="3041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7030A0"/>
                </a:solidFill>
              </a:rPr>
              <a:t>медся джуджыд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F1674B-F761-4C40-B140-317AC4E33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1357313"/>
            <a:ext cx="1900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7030A0"/>
                </a:solidFill>
              </a:rPr>
              <a:t>Народная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1B5CEB-7FB8-4809-9C13-6FB976F4B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2286000"/>
            <a:ext cx="2520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7030A0"/>
                </a:solidFill>
              </a:rPr>
              <a:t>Ляпкыдджык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78F79E-71E9-4625-A80C-00770B6DB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438" y="2286000"/>
            <a:ext cx="1795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7030A0"/>
                </a:solidFill>
              </a:rPr>
              <a:t>Т</a:t>
            </a:r>
            <a:r>
              <a:rPr lang="de-DE" altLang="ru-RU">
                <a:solidFill>
                  <a:srgbClr val="7030A0"/>
                </a:solidFill>
              </a:rPr>
              <a:t>ö</a:t>
            </a:r>
            <a:r>
              <a:rPr lang="ru-RU" altLang="ru-RU">
                <a:solidFill>
                  <a:srgbClr val="7030A0"/>
                </a:solidFill>
              </a:rPr>
              <a:t>впозиз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A81B45-EB07-49C5-AEE8-1BCF1D4B8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3214688"/>
            <a:ext cx="2481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7030A0"/>
                </a:solidFill>
              </a:rPr>
              <a:t>ляпкыдджык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89EA33-66F9-4995-9B0B-183013190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563" y="3286125"/>
            <a:ext cx="1216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7030A0"/>
                </a:solidFill>
              </a:rPr>
              <a:t>Сабля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B57ECC13-8DE8-4D94-B42E-E6E1CAABD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857250"/>
            <a:ext cx="828675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Arial" panose="020B0604020202020204" pitchFamily="34" charset="0"/>
                <a:cs typeface="Times New Roman" panose="02020603050405020304" pitchFamily="18" charset="0"/>
              </a:rPr>
              <a:t>Гортса удж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Arial" panose="020B0604020202020204" pitchFamily="34" charset="0"/>
                <a:cs typeface="Times New Roman" panose="02020603050405020304" pitchFamily="18" charset="0"/>
              </a:rPr>
              <a:t>   1</a:t>
            </a:r>
            <a:r>
              <a:rPr lang="ru-RU" altLang="ru-RU" sz="2400">
                <a:latin typeface="Arial" panose="020B0604020202020204" pitchFamily="34" charset="0"/>
                <a:cs typeface="Times New Roman" panose="02020603050405020304" pitchFamily="18" charset="0"/>
              </a:rPr>
              <a:t>.Артмöдны кывбердлысь öткодялан да медвылыс тшупöдсö да гижны таблицаö («Лысва», 142 л.б., 131 удж).</a:t>
            </a:r>
            <a:endParaRPr lang="ru-RU" altLang="ru-RU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altLang="ru-RU" sz="2400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Либö</a:t>
            </a:r>
            <a:endParaRPr lang="ru-RU" altLang="ru-RU" sz="2400" i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Arial" panose="020B0604020202020204" pitchFamily="34" charset="0"/>
                <a:cs typeface="Times New Roman" panose="02020603050405020304" pitchFamily="18" charset="0"/>
              </a:rPr>
              <a:t>   2</a:t>
            </a:r>
            <a:r>
              <a:rPr lang="ru-RU" altLang="ru-RU" sz="2400">
                <a:latin typeface="Arial" panose="020B0604020202020204" pitchFamily="34" charset="0"/>
                <a:cs typeface="Times New Roman" panose="02020603050405020304" pitchFamily="18" charset="0"/>
              </a:rPr>
              <a:t>.Серникузяясö содтавны лöсялана кывъяс.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  <a:cs typeface="Times New Roman" panose="02020603050405020304" pitchFamily="18" charset="0"/>
              </a:rPr>
              <a:t>                   </a:t>
            </a:r>
            <a:r>
              <a:rPr lang="ru-RU" altLang="ru-RU" sz="2400" b="1" i="1">
                <a:latin typeface="Arial" panose="020B0604020202020204" pitchFamily="34" charset="0"/>
                <a:cs typeface="Times New Roman" panose="02020603050405020304" pitchFamily="18" charset="0"/>
              </a:rPr>
              <a:t>Менам семьяын медся-медсяяс</a:t>
            </a:r>
            <a:r>
              <a:rPr lang="ru-RU" altLang="ru-RU" sz="24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altLang="ru-RU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  <a:cs typeface="Times New Roman" panose="02020603050405020304" pitchFamily="18" charset="0"/>
              </a:rPr>
              <a:t>   Менам семьяын … морт. Медся ыджыдыс … , сылы … арöс. Медся томыс …, сылы … арöс. Медся кузьыс … , сылöн кузьтаыс … см. Медся ичöтыс … , сылöн кузьтаыс … . Медся кузь юрсиа … , медся дженьыд юрсиа … . Медся тöлкаыс … . Медвильышыс … . Медлöньыс … .</a:t>
            </a:r>
            <a:endParaRPr lang="ru-RU" altLang="ru-RU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415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Öшым тöлысь кыкöд лун</vt:lpstr>
      <vt:lpstr>Презентация PowerPoint</vt:lpstr>
      <vt:lpstr>Цели урока</vt:lpstr>
      <vt:lpstr>Презентация PowerPoint</vt:lpstr>
      <vt:lpstr>Презентация PowerPoint</vt:lpstr>
      <vt:lpstr>Öшым тöлысь кыкöд лун</vt:lpstr>
      <vt:lpstr>Ло сöстöм</vt:lpstr>
      <vt:lpstr>Презентация PowerPoint</vt:lpstr>
      <vt:lpstr>Презентация PowerPoint</vt:lpstr>
      <vt:lpstr>Аттьö  бура уджалöмысь!!!</vt:lpstr>
    </vt:vector>
  </TitlesOfParts>
  <Company>Визингская СОШ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Öшым тöлысь кыкöд лун</dc:title>
  <dc:creator>Харламова Надежда Михайловна</dc:creator>
  <cp:lastModifiedBy>Михаил Челов</cp:lastModifiedBy>
  <cp:revision>35</cp:revision>
  <dcterms:created xsi:type="dcterms:W3CDTF">2010-11-28T15:10:27Z</dcterms:created>
  <dcterms:modified xsi:type="dcterms:W3CDTF">2020-04-12T20:45:22Z</dcterms:modified>
</cp:coreProperties>
</file>