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7" r:id="rId2"/>
    <p:sldId id="260" r:id="rId3"/>
    <p:sldId id="258" r:id="rId4"/>
    <p:sldId id="261" r:id="rId5"/>
    <p:sldId id="262" r:id="rId6"/>
    <p:sldId id="263" r:id="rId7"/>
    <p:sldId id="268" r:id="rId8"/>
    <p:sldId id="269" r:id="rId9"/>
    <p:sldId id="270" r:id="rId10"/>
    <p:sldId id="265" r:id="rId11"/>
    <p:sldId id="264" r:id="rId12"/>
    <p:sldId id="266" r:id="rId13"/>
    <p:sldId id="25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00"/>
    <a:srgbClr val="CC00FF"/>
    <a:srgbClr val="800000"/>
    <a:srgbClr val="66FF66"/>
    <a:srgbClr val="2F83E9"/>
    <a:srgbClr val="FFCC66"/>
    <a:srgbClr val="FF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 autoAdjust="0"/>
    <p:restoredTop sz="94761" autoAdjust="0"/>
  </p:normalViewPr>
  <p:slideViewPr>
    <p:cSldViewPr>
      <p:cViewPr varScale="1">
        <p:scale>
          <a:sx n="105" d="100"/>
          <a:sy n="105" d="100"/>
        </p:scale>
        <p:origin x="118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72EB9AA-30C0-4654-B1E4-C6A0EF3C69EA}"/>
              </a:ext>
            </a:extLst>
          </p:cNvPr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A2AB9E49-D97A-4670-9197-330A60A7102B}"/>
              </a:ext>
            </a:extLst>
          </p:cNvPr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0">
            <a:extLst>
              <a:ext uri="{FF2B5EF4-FFF2-40B4-BE49-F238E27FC236}">
                <a16:creationId xmlns:a16="http://schemas.microsoft.com/office/drawing/2014/main" id="{4416A7FB-F465-468B-9BAF-1C10A20C7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>
            <a:extLst>
              <a:ext uri="{FF2B5EF4-FFF2-40B4-BE49-F238E27FC236}">
                <a16:creationId xmlns:a16="http://schemas.microsoft.com/office/drawing/2014/main" id="{20500E34-5DF6-49EE-87D0-093872ECB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>
            <a:extLst>
              <a:ext uri="{FF2B5EF4-FFF2-40B4-BE49-F238E27FC236}">
                <a16:creationId xmlns:a16="http://schemas.microsoft.com/office/drawing/2014/main" id="{869DC55F-E83F-45A5-9957-999BBBE3F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1E42D7-7186-4948-8A52-F1747B777C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31903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>
            <a:extLst>
              <a:ext uri="{FF2B5EF4-FFF2-40B4-BE49-F238E27FC236}">
                <a16:creationId xmlns:a16="http://schemas.microsoft.com/office/drawing/2014/main" id="{7D568248-F814-423C-B347-5522D7346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id="{1201C684-F3EE-4349-A303-51973B8CB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id="{6AF19236-FD0B-443C-AD60-95D6D3809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D458E-0C08-4404-9FD4-722A06BAAE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6575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26CF467-5DA1-4950-9863-CCA29A202C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F68DB1-0C18-411F-85E3-06D21FCA8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FEA316-D53D-4613-B3E6-307CBFAD5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CF18FCE6-0D75-4D67-8199-B544D0E8C7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16217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6">
            <a:extLst>
              <a:ext uri="{FF2B5EF4-FFF2-40B4-BE49-F238E27FC236}">
                <a16:creationId xmlns:a16="http://schemas.microsoft.com/office/drawing/2014/main" id="{398C9A8B-1219-40DA-8422-07ED8BF48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>
            <a:extLst>
              <a:ext uri="{FF2B5EF4-FFF2-40B4-BE49-F238E27FC236}">
                <a16:creationId xmlns:a16="http://schemas.microsoft.com/office/drawing/2014/main" id="{B97DB2CD-0BC3-4E87-BE6A-AE30AAA0C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>
            <a:extLst>
              <a:ext uri="{FF2B5EF4-FFF2-40B4-BE49-F238E27FC236}">
                <a16:creationId xmlns:a16="http://schemas.microsoft.com/office/drawing/2014/main" id="{EFF927BA-5CCB-4398-A27D-440E405BF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401160-D4F8-4B5C-92D9-932F485043C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8157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B46401-70E6-4285-A281-F2AB673BF63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C67647-AD7F-4760-809C-16CF7052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8E3233-5951-48E8-9946-4D9D3A429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4225668F-DA25-4069-A2B5-70A3F5ADAF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47887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>
            <a:extLst>
              <a:ext uri="{FF2B5EF4-FFF2-40B4-BE49-F238E27FC236}">
                <a16:creationId xmlns:a16="http://schemas.microsoft.com/office/drawing/2014/main" id="{D4030A69-3BDC-49CE-8D56-98F1089C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83215C37-0858-4E23-9079-385477076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>
            <a:extLst>
              <a:ext uri="{FF2B5EF4-FFF2-40B4-BE49-F238E27FC236}">
                <a16:creationId xmlns:a16="http://schemas.microsoft.com/office/drawing/2014/main" id="{EBA00D71-7DFF-41C3-A471-C5BAF6CB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57DED-6249-4554-AEE5-ECCE61B483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3255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6">
            <a:extLst>
              <a:ext uri="{FF2B5EF4-FFF2-40B4-BE49-F238E27FC236}">
                <a16:creationId xmlns:a16="http://schemas.microsoft.com/office/drawing/2014/main" id="{CF1413D2-9390-4286-865A-BF495BA73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>
            <a:extLst>
              <a:ext uri="{FF2B5EF4-FFF2-40B4-BE49-F238E27FC236}">
                <a16:creationId xmlns:a16="http://schemas.microsoft.com/office/drawing/2014/main" id="{F395EAA5-35A9-45CA-A701-66BF613FC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>
            <a:extLst>
              <a:ext uri="{FF2B5EF4-FFF2-40B4-BE49-F238E27FC236}">
                <a16:creationId xmlns:a16="http://schemas.microsoft.com/office/drawing/2014/main" id="{E97228CE-EB55-4344-A1D6-A7FE674ED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950C6-B8F4-498F-9D80-6F109290BD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30856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6">
            <a:extLst>
              <a:ext uri="{FF2B5EF4-FFF2-40B4-BE49-F238E27FC236}">
                <a16:creationId xmlns:a16="http://schemas.microsoft.com/office/drawing/2014/main" id="{0C14075E-F019-48E0-B1B9-9DBD0312F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19E1EC-441A-48AF-A603-B7DBC9D1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>
            <a:extLst>
              <a:ext uri="{FF2B5EF4-FFF2-40B4-BE49-F238E27FC236}">
                <a16:creationId xmlns:a16="http://schemas.microsoft.com/office/drawing/2014/main" id="{9B9011ED-C797-4F91-8710-F85C64365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B16BF-715D-4AFE-AE97-E473FF0F746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572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>
            <a:extLst>
              <a:ext uri="{FF2B5EF4-FFF2-40B4-BE49-F238E27FC236}">
                <a16:creationId xmlns:a16="http://schemas.microsoft.com/office/drawing/2014/main" id="{792124A7-8DC6-4A80-BA4F-97E6CFB2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>
            <a:extLst>
              <a:ext uri="{FF2B5EF4-FFF2-40B4-BE49-F238E27FC236}">
                <a16:creationId xmlns:a16="http://schemas.microsoft.com/office/drawing/2014/main" id="{7E6E157E-02C9-414E-A226-B74E6B626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>
            <a:extLst>
              <a:ext uri="{FF2B5EF4-FFF2-40B4-BE49-F238E27FC236}">
                <a16:creationId xmlns:a16="http://schemas.microsoft.com/office/drawing/2014/main" id="{D321C34F-2FE6-4656-947D-17CC0BFE2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A805E-F80E-4DD9-9AD7-72FF879D3F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9609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6">
            <a:extLst>
              <a:ext uri="{FF2B5EF4-FFF2-40B4-BE49-F238E27FC236}">
                <a16:creationId xmlns:a16="http://schemas.microsoft.com/office/drawing/2014/main" id="{E0C3975A-8DA1-4DBF-846C-124923A77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>
            <a:extLst>
              <a:ext uri="{FF2B5EF4-FFF2-40B4-BE49-F238E27FC236}">
                <a16:creationId xmlns:a16="http://schemas.microsoft.com/office/drawing/2014/main" id="{8DB60524-28A0-4077-B053-81C1FCEE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>
            <a:extLst>
              <a:ext uri="{FF2B5EF4-FFF2-40B4-BE49-F238E27FC236}">
                <a16:creationId xmlns:a16="http://schemas.microsoft.com/office/drawing/2014/main" id="{2AB93412-C74D-44D7-B307-9A3167773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448C3-0364-4C23-8BAD-8230494BC3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745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9685E6F-644B-4CC4-8E5B-5AD3476A5817}"/>
              </a:ext>
            </a:extLst>
          </p:cNvPr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0DDA3EA-01D6-44D6-95AE-5123237FA194}"/>
              </a:ext>
            </a:extLst>
          </p:cNvPr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7" name="Дата 4">
            <a:extLst>
              <a:ext uri="{FF2B5EF4-FFF2-40B4-BE49-F238E27FC236}">
                <a16:creationId xmlns:a16="http://schemas.microsoft.com/office/drawing/2014/main" id="{CD0E311C-091E-47D7-A2ED-A2A9C793D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>
            <a:extLst>
              <a:ext uri="{FF2B5EF4-FFF2-40B4-BE49-F238E27FC236}">
                <a16:creationId xmlns:a16="http://schemas.microsoft.com/office/drawing/2014/main" id="{BD3A8725-5FBE-4AE1-B68B-8CE445B5C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>
            <a:extLst>
              <a:ext uri="{FF2B5EF4-FFF2-40B4-BE49-F238E27FC236}">
                <a16:creationId xmlns:a16="http://schemas.microsoft.com/office/drawing/2014/main" id="{10374850-9D2A-473E-B62D-8572F4D1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DAB6A-C1F2-4CF2-8A49-5D10984198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79892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0447073B-2A84-4E3E-AD36-A58BC12BC2BE}"/>
              </a:ext>
            </a:extLst>
          </p:cNvPr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kumimoji="0" lang="en-US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89BE7D56-5A10-47CB-A209-EF47FE2F5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30" name="Текст 30">
            <a:extLst>
              <a:ext uri="{FF2B5EF4-FFF2-40B4-BE49-F238E27FC236}">
                <a16:creationId xmlns:a16="http://schemas.microsoft.com/office/drawing/2014/main" id="{4C03168A-CBDC-43CE-B76C-747A586B08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27" name="Дата 26">
            <a:extLst>
              <a:ext uri="{FF2B5EF4-FFF2-40B4-BE49-F238E27FC236}">
                <a16:creationId xmlns:a16="http://schemas.microsoft.com/office/drawing/2014/main" id="{D3B4B97E-B4FC-4535-AD42-62AEC48E0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A702ECD-3B05-47BA-A75C-2DC9ED3082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>
            <a:extLst>
              <a:ext uri="{FF2B5EF4-FFF2-40B4-BE49-F238E27FC236}">
                <a16:creationId xmlns:a16="http://schemas.microsoft.com/office/drawing/2014/main" id="{5483323B-B46D-4AB3-AA51-EB161BCADD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kumimoji="0" sz="1100">
                <a:solidFill>
                  <a:schemeClr val="tx2"/>
                </a:solidFill>
              </a:defRPr>
            </a:lvl1pPr>
          </a:lstStyle>
          <a:p>
            <a:fld id="{196C1820-6483-417E-B4C6-338994251AA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4" r:id="rId2"/>
    <p:sldLayoutId id="2147483792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3" r:id="rId9"/>
    <p:sldLayoutId id="2147483790" r:id="rId10"/>
    <p:sldLayoutId id="214748379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anose="05020102010507070707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anose="05020102010507070707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anose="05000000000000000000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ru.wikipedia.org/wiki/%D0%91%D0%BE%D0%BB%D1%8C%D1%88%D0%B5%D0%B2%D0%B8%D0%BA%D0%B8" TargetMode="External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nstitution.garant.ru/DOC_3888990.htm#sub_para_N_1000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6" name="Picture 8" descr="Pic_14_02_01">
            <a:extLst>
              <a:ext uri="{FF2B5EF4-FFF2-40B4-BE49-F238E27FC236}">
                <a16:creationId xmlns:a16="http://schemas.microsoft.com/office/drawing/2014/main" id="{A1C4F26A-A35E-4B03-9BA8-A1433D9F3B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1900238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4" descr="L13_p2_1">
            <a:extLst>
              <a:ext uri="{FF2B5EF4-FFF2-40B4-BE49-F238E27FC236}">
                <a16:creationId xmlns:a16="http://schemas.microsoft.com/office/drawing/2014/main" id="{460D1E82-5545-43AF-8205-E3C94D981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01963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12" name="WordArt 24">
            <a:extLst>
              <a:ext uri="{FF2B5EF4-FFF2-40B4-BE49-F238E27FC236}">
                <a16:creationId xmlns:a16="http://schemas.microsoft.com/office/drawing/2014/main" id="{722F6686-D34E-4705-88FB-F6578099A8B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-1339956">
            <a:off x="152400" y="1981200"/>
            <a:ext cx="7239000" cy="22860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1736"/>
                <a:gd name="adj2" fmla="val -380"/>
              </a:avLst>
            </a:prstTxWarp>
          </a:bodyPr>
          <a:lstStyle/>
          <a:p>
            <a:pPr algn="ctr"/>
            <a:r>
              <a:rPr lang="ru-RU" sz="3600" kern="10" spc="72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D60000"/>
                    </a:gs>
                    <a:gs pos="100000">
                      <a:srgbClr val="FFFF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История Конституции России</a:t>
            </a:r>
          </a:p>
        </p:txBody>
      </p:sp>
      <p:pic>
        <p:nvPicPr>
          <p:cNvPr id="6149" name="Picture 26" descr="1083280">
            <a:extLst>
              <a:ext uri="{FF2B5EF4-FFF2-40B4-BE49-F238E27FC236}">
                <a16:creationId xmlns:a16="http://schemas.microsoft.com/office/drawing/2014/main" id="{A106AD25-D52D-4FFD-9585-70657FB7D82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375" y="152400"/>
            <a:ext cx="1952625" cy="140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Text Box 27">
            <a:extLst>
              <a:ext uri="{FF2B5EF4-FFF2-40B4-BE49-F238E27FC236}">
                <a16:creationId xmlns:a16="http://schemas.microsoft.com/office/drawing/2014/main" id="{8A22947E-DD32-4430-839F-1153BE0D6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638800"/>
            <a:ext cx="5181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ru-RU" altLang="ru-RU" b="1">
                <a:solidFill>
                  <a:schemeClr val="hlink"/>
                </a:solidFill>
              </a:rPr>
              <a:t>  </a:t>
            </a:r>
          </a:p>
        </p:txBody>
      </p:sp>
      <p:sp>
        <p:nvSpPr>
          <p:cNvPr id="6151" name="TextBox 6">
            <a:extLst>
              <a:ext uri="{FF2B5EF4-FFF2-40B4-BE49-F238E27FC236}">
                <a16:creationId xmlns:a16="http://schemas.microsoft.com/office/drawing/2014/main" id="{52EF5BC6-C7C8-4527-ADD8-414A118DAB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248400"/>
            <a:ext cx="3209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/>
              <a:t>МОУ «СОШ» с. Приуральское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7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7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05C6E0AC-D20D-456B-9775-E52BA57EF7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1628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D60000"/>
                </a:solidFill>
              </a:rPr>
              <a:t>Создание Конституции</a:t>
            </a:r>
            <a:br>
              <a:rPr lang="ru-RU" sz="4000" dirty="0">
                <a:solidFill>
                  <a:srgbClr val="D60000"/>
                </a:solidFill>
              </a:rPr>
            </a:br>
            <a:r>
              <a:rPr lang="ru-RU" sz="4000" dirty="0">
                <a:solidFill>
                  <a:srgbClr val="D60000"/>
                </a:solidFill>
              </a:rPr>
              <a:t> «Новой России»</a:t>
            </a:r>
          </a:p>
        </p:txBody>
      </p:sp>
      <p:sp>
        <p:nvSpPr>
          <p:cNvPr id="61443" name="Rectangle 3" descr="Голубая тисненая бумага">
            <a:extLst>
              <a:ext uri="{FF2B5EF4-FFF2-40B4-BE49-F238E27FC236}">
                <a16:creationId xmlns:a16="http://schemas.microsoft.com/office/drawing/2014/main" id="{2F12F0E3-1FC0-418F-89C0-9D46AC7D03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600200" y="3657600"/>
            <a:ext cx="6248400" cy="28194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rtlCol="0"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charset="0"/>
              </a:rPr>
              <a:t>Конституционное совещание. 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charset="0"/>
              </a:rPr>
              <a:t>(29 апреля -10 ноября 1993 г.) 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charset="0"/>
              </a:rPr>
              <a:t>Указы Президента РФ Ельцина Б. Н. (21сентября - 12 декабря 1993 г.) 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Arial" charset="0"/>
              </a:rPr>
              <a:t>Работа Конституционной комиссии Съезда народных депутатов РФ</a:t>
            </a:r>
          </a:p>
        </p:txBody>
      </p:sp>
      <p:pic>
        <p:nvPicPr>
          <p:cNvPr id="61444" name="Picture 4" descr="Pic_037">
            <a:extLst>
              <a:ext uri="{FF2B5EF4-FFF2-40B4-BE49-F238E27FC236}">
                <a16:creationId xmlns:a16="http://schemas.microsoft.com/office/drawing/2014/main" id="{D328E4A5-82E4-47CC-8737-6E6B525D36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21002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5" name="Text Box 5" descr="Голубая тисненая бумага">
            <a:extLst>
              <a:ext uri="{FF2B5EF4-FFF2-40B4-BE49-F238E27FC236}">
                <a16:creationId xmlns:a16="http://schemas.microsoft.com/office/drawing/2014/main" id="{3CA7A7E7-04B3-4B1F-A8B4-5F5C7CBC6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1790700"/>
            <a:ext cx="6416675" cy="830263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002060"/>
                </a:solidFill>
              </a:rPr>
              <a:t>События  90 –х годов, требовали пересмотра </a:t>
            </a:r>
          </a:p>
          <a:p>
            <a:pPr eaLnBrk="1" hangingPunct="1"/>
            <a:r>
              <a:rPr lang="ru-RU" altLang="ru-RU" sz="2400" b="1">
                <a:solidFill>
                  <a:srgbClr val="002060"/>
                </a:solidFill>
              </a:rPr>
              <a:t>советского законодательства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nimBg="1"/>
      <p:bldP spid="6144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CE8434C5-0543-4182-BA45-624B1A01DB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8213" y="0"/>
            <a:ext cx="6478587" cy="6858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b="1">
                <a:solidFill>
                  <a:srgbClr val="80808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ru-RU" altLang="ru-RU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|  </a:t>
            </a:r>
            <a:br>
              <a:rPr lang="ru-RU" altLang="ru-RU" sz="2400" b="1">
                <a:solidFill>
                  <a:srgbClr val="808080"/>
                </a:solidFill>
                <a:latin typeface="Verdana" panose="020B0604030504040204" pitchFamily="34" charset="0"/>
                <a:cs typeface="Arial" panose="020B0604020202020204" pitchFamily="34" charset="0"/>
              </a:rPr>
            </a:br>
            <a:endParaRPr lang="ru-RU" altLang="ru-RU"/>
          </a:p>
        </p:txBody>
      </p:sp>
      <p:sp>
        <p:nvSpPr>
          <p:cNvPr id="60422" name="Rectangle 6" descr="Голубая тисненая бумага">
            <a:extLst>
              <a:ext uri="{FF2B5EF4-FFF2-40B4-BE49-F238E27FC236}">
                <a16:creationId xmlns:a16="http://schemas.microsoft.com/office/drawing/2014/main" id="{CAA31B43-A7CB-4AD3-828B-8F7CC1887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289050"/>
            <a:ext cx="6477000" cy="55689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</a:rPr>
              <a:t>Проекты Конституции РФ: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latin typeface="Arial" panose="020B0604020202020204" pitchFamily="34" charset="0"/>
              </a:rPr>
              <a:t>Подготовленный рабочей группой под руководством Шахрая С.М.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latin typeface="Arial" panose="020B0604020202020204" pitchFamily="34" charset="0"/>
              </a:rPr>
              <a:t>Подготовленный Российским движением демократических реформ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latin typeface="Arial" panose="020B0604020202020204" pitchFamily="34" charset="0"/>
              </a:rPr>
              <a:t>Подготовленный группой народных депутатов РФ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latin typeface="Arial" panose="020B0604020202020204" pitchFamily="34" charset="0"/>
              </a:rPr>
              <a:t>Представленный Президентом РФ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latin typeface="Arial" panose="020B0604020202020204" pitchFamily="34" charset="0"/>
              </a:rPr>
              <a:t>Подготовленный Конституционной комиссией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ru-RU" altLang="ru-RU" sz="2400" b="1">
                <a:latin typeface="Arial" panose="020B0604020202020204" pitchFamily="34" charset="0"/>
              </a:rPr>
              <a:t>Созданный народным депутатом СССР, академиком А.Д.Сахаровым</a:t>
            </a:r>
            <a:r>
              <a:rPr lang="ru-RU" altLang="ru-RU" sz="24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6388" name="Rectangle 8">
            <a:extLst>
              <a:ext uri="{FF2B5EF4-FFF2-40B4-BE49-F238E27FC236}">
                <a16:creationId xmlns:a16="http://schemas.microsoft.com/office/drawing/2014/main" id="{D00FA0AB-BE5B-4CCC-BCED-4E2C8311F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25850" y="0"/>
            <a:ext cx="551815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ru-RU" sz="4000" b="1">
                <a:solidFill>
                  <a:srgbClr val="FFFF00"/>
                </a:solidFill>
              </a:rPr>
              <a:t>Создание Конституции</a:t>
            </a:r>
            <a:br>
              <a:rPr kumimoji="0" lang="ru-RU" altLang="ru-RU" sz="4000" b="1">
                <a:solidFill>
                  <a:srgbClr val="FFFF00"/>
                </a:solidFill>
              </a:rPr>
            </a:br>
            <a:r>
              <a:rPr kumimoji="0" lang="ru-RU" altLang="ru-RU" sz="4000" b="1">
                <a:solidFill>
                  <a:srgbClr val="FFFF00"/>
                </a:solidFill>
              </a:rPr>
              <a:t> «Новой России»</a:t>
            </a:r>
          </a:p>
        </p:txBody>
      </p:sp>
      <p:pic>
        <p:nvPicPr>
          <p:cNvPr id="60425" name="Picture 9" descr="Pic_037">
            <a:extLst>
              <a:ext uri="{FF2B5EF4-FFF2-40B4-BE49-F238E27FC236}">
                <a16:creationId xmlns:a16="http://schemas.microsoft.com/office/drawing/2014/main" id="{008767AA-987C-4B1F-8D85-6CE5791F07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2100263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6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0" descr="L10_p4_1">
            <a:extLst>
              <a:ext uri="{FF2B5EF4-FFF2-40B4-BE49-F238E27FC236}">
                <a16:creationId xmlns:a16="http://schemas.microsoft.com/office/drawing/2014/main" id="{F5A8F57C-EDD5-43CF-ADA0-327C3C8BB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0040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2">
            <a:extLst>
              <a:ext uri="{FF2B5EF4-FFF2-40B4-BE49-F238E27FC236}">
                <a16:creationId xmlns:a16="http://schemas.microsoft.com/office/drawing/2014/main" id="{534F01E8-9982-48CE-ACC6-43116B9776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1628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>
                <a:solidFill>
                  <a:srgbClr val="FFFF00"/>
                </a:solidFill>
              </a:rPr>
              <a:t>Мнение народа</a:t>
            </a:r>
          </a:p>
        </p:txBody>
      </p:sp>
      <p:sp>
        <p:nvSpPr>
          <p:cNvPr id="62467" name="Rectangle 3" descr="Голубая тисненая бумага">
            <a:extLst>
              <a:ext uri="{FF2B5EF4-FFF2-40B4-BE49-F238E27FC236}">
                <a16:creationId xmlns:a16="http://schemas.microsoft.com/office/drawing/2014/main" id="{A4CB73BF-4500-44CA-840D-5797615A7B9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447800"/>
            <a:ext cx="6096000" cy="1524000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>
                <a:solidFill>
                  <a:srgbClr val="800000"/>
                </a:solidFill>
              </a:rPr>
              <a:t>На Референдум был вынесен проект Конституции РФ, одобренный Конституционным совещанием</a:t>
            </a:r>
            <a:r>
              <a:rPr lang="ru-RU" sz="2800" b="1">
                <a:solidFill>
                  <a:srgbClr val="CC00FF"/>
                </a:solidFill>
              </a:rPr>
              <a:t> </a:t>
            </a:r>
          </a:p>
        </p:txBody>
      </p:sp>
      <p:pic>
        <p:nvPicPr>
          <p:cNvPr id="17413" name="Picture 4" descr="L10_p1_1">
            <a:extLst>
              <a:ext uri="{FF2B5EF4-FFF2-40B4-BE49-F238E27FC236}">
                <a16:creationId xmlns:a16="http://schemas.microsoft.com/office/drawing/2014/main" id="{CF8C1573-95FB-4727-94C8-67418F18DA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352800"/>
            <a:ext cx="32385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0" name="Text Box 6" descr="Голубая тисненая бумага">
            <a:extLst>
              <a:ext uri="{FF2B5EF4-FFF2-40B4-BE49-F238E27FC236}">
                <a16:creationId xmlns:a16="http://schemas.microsoft.com/office/drawing/2014/main" id="{B2A64D56-5E60-4826-916B-C7841F9666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6402388" cy="11874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800000"/>
                </a:solidFill>
                <a:latin typeface="Arial Narrow" panose="020B0606020202030204" pitchFamily="34" charset="0"/>
              </a:rPr>
              <a:t>Референдум – это всенародное голосование</a:t>
            </a:r>
          </a:p>
          <a:p>
            <a:pPr eaLnBrk="1" hangingPunct="1"/>
            <a:r>
              <a:rPr lang="ru-RU" altLang="ru-RU" sz="2400" b="1">
                <a:solidFill>
                  <a:srgbClr val="800000"/>
                </a:solidFill>
                <a:latin typeface="Arial Narrow" panose="020B0606020202030204" pitchFamily="34" charset="0"/>
              </a:rPr>
              <a:t> с целью выявления общественного мнения</a:t>
            </a:r>
          </a:p>
          <a:p>
            <a:pPr eaLnBrk="1" hangingPunct="1"/>
            <a:r>
              <a:rPr lang="ru-RU" altLang="ru-RU" sz="2400" b="1">
                <a:solidFill>
                  <a:srgbClr val="800000"/>
                </a:solidFill>
                <a:latin typeface="Arial Narrow" panose="020B0606020202030204" pitchFamily="34" charset="0"/>
              </a:rPr>
              <a:t>для решения важного государственного вопроса</a:t>
            </a:r>
            <a:r>
              <a:rPr lang="ru-RU" altLang="ru-RU"/>
              <a:t>.</a:t>
            </a:r>
          </a:p>
        </p:txBody>
      </p:sp>
      <p:sp>
        <p:nvSpPr>
          <p:cNvPr id="62472" name="Text Box 8" descr="Голубая тисненая бумага">
            <a:extLst>
              <a:ext uri="{FF2B5EF4-FFF2-40B4-BE49-F238E27FC236}">
                <a16:creationId xmlns:a16="http://schemas.microsoft.com/office/drawing/2014/main" id="{635F495C-0311-4AC0-B12E-43717DEB3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3352800"/>
            <a:ext cx="4924425" cy="701675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4000" b="1">
                <a:solidFill>
                  <a:srgbClr val="FF3300"/>
                </a:solidFill>
              </a:rPr>
              <a:t>12 декабря 1993 года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0" fill="hold"/>
                                        <p:tgtEl>
                                          <p:spTgt spid="624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nimBg="1"/>
      <p:bldP spid="62470" grpId="0" animBg="1"/>
      <p:bldP spid="6247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667A45A-330B-4256-A573-DEF403A426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latin typeface="Georgia" pitchFamily="18" charset="0"/>
              </a:rPr>
              <a:t>История Конституции</a:t>
            </a:r>
            <a:r>
              <a:rPr lang="ru-RU" dirty="0">
                <a:solidFill>
                  <a:schemeClr val="bg2"/>
                </a:solidFill>
                <a:latin typeface="Georgia" pitchFamily="18" charset="0"/>
              </a:rPr>
              <a:t>.</a:t>
            </a:r>
          </a:p>
        </p:txBody>
      </p:sp>
      <p:sp>
        <p:nvSpPr>
          <p:cNvPr id="18435" name="TextBox 4">
            <a:extLst>
              <a:ext uri="{FF2B5EF4-FFF2-40B4-BE49-F238E27FC236}">
                <a16:creationId xmlns:a16="http://schemas.microsoft.com/office/drawing/2014/main" id="{34227FBD-C959-4594-AA6D-49FA3274A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828800"/>
            <a:ext cx="670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/>
              <a:t>1. А. А. Данилов, Л. Г. Косулина. История России, 8, 9 классы.</a:t>
            </a:r>
          </a:p>
        </p:txBody>
      </p:sp>
      <p:sp>
        <p:nvSpPr>
          <p:cNvPr id="18436" name="TextBox 5">
            <a:extLst>
              <a:ext uri="{FF2B5EF4-FFF2-40B4-BE49-F238E27FC236}">
                <a16:creationId xmlns:a16="http://schemas.microsoft.com/office/drawing/2014/main" id="{577754F8-2026-4B8D-AF78-A92FC7C9D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6553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/>
              <a:t>2. Е. В. Калганова, Н. В. Сумакова. Поурочные разработки по истории России 19 век. М. – «ВАКО» 2005.</a:t>
            </a:r>
          </a:p>
        </p:txBody>
      </p:sp>
      <p:sp>
        <p:nvSpPr>
          <p:cNvPr id="18437" name="TextBox 7">
            <a:extLst>
              <a:ext uri="{FF2B5EF4-FFF2-40B4-BE49-F238E27FC236}">
                <a16:creationId xmlns:a16="http://schemas.microsoft.com/office/drawing/2014/main" id="{148848D3-5092-46AF-8E40-9F13D72B2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419600"/>
            <a:ext cx="6629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/>
              <a:t>3. О. В. Арасланова, А. В. Поздеев. Поурочные разработки по истории России 20 – н. 21 века. М. – «ВАКО» 2005</a:t>
            </a:r>
            <a:r>
              <a:rPr lang="ru-RU" altLang="ru-RU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BEC83DC3-F8C7-4549-9521-41DD3099FD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381000"/>
            <a:ext cx="6553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>
                <a:solidFill>
                  <a:srgbClr val="FF0000"/>
                </a:solidFill>
                <a:latin typeface="Monotype Corsiva" pitchFamily="66" charset="0"/>
              </a:rPr>
              <a:t>История Конституции</a:t>
            </a:r>
          </a:p>
        </p:txBody>
      </p:sp>
      <p:sp>
        <p:nvSpPr>
          <p:cNvPr id="53251" name="Rectangle 3" descr="Голубая тисненая бумага">
            <a:extLst>
              <a:ext uri="{FF2B5EF4-FFF2-40B4-BE49-F238E27FC236}">
                <a16:creationId xmlns:a16="http://schemas.microsoft.com/office/drawing/2014/main" id="{F2D5D757-7949-4A4F-BE86-A74736AB9D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5200" y="1447800"/>
            <a:ext cx="5638800" cy="4343400"/>
          </a:xfrm>
          <a:blipFill dpi="0" rotWithShape="1">
            <a:blip r:embed="rId2" cstate="print"/>
            <a:srcRect/>
            <a:tile tx="0" ty="0" sx="100000" sy="100000" flip="none" algn="tl"/>
          </a:blipFill>
        </p:spPr>
        <p:txBody>
          <a:bodyPr rtlCol="0">
            <a:normAutofit fontScale="775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Arial Black" pitchFamily="34" charset="0"/>
              </a:rPr>
              <a:t>В 1809 году царь Александр </a:t>
            </a:r>
            <a:r>
              <a:rPr lang="en-US" dirty="0">
                <a:latin typeface="Arial Black" pitchFamily="34" charset="0"/>
              </a:rPr>
              <a:t>I</a:t>
            </a:r>
            <a:r>
              <a:rPr lang="ru-RU" dirty="0">
                <a:latin typeface="Arial Black" pitchFamily="34" charset="0"/>
              </a:rPr>
              <a:t> поручил М.М. Сперанскому подготовить проект преобразований.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Уже в конце года было создано знаменитое «Введение к уложению государственных законов», по которому предполагалось: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 создать 3 ветви власти, население наделить политическими правами, но только при   наличии собственности, а САМОДЕРЖАВИЕ объявить конституционным.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dirty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 НО проект не был принят императором</a:t>
            </a:r>
            <a:r>
              <a:rPr lang="ru-RU" sz="2400" dirty="0"/>
              <a:t>.</a:t>
            </a:r>
          </a:p>
        </p:txBody>
      </p:sp>
      <p:pic>
        <p:nvPicPr>
          <p:cNvPr id="53253" name="Picture 5" descr="img013">
            <a:extLst>
              <a:ext uri="{FF2B5EF4-FFF2-40B4-BE49-F238E27FC236}">
                <a16:creationId xmlns:a16="http://schemas.microsoft.com/office/drawing/2014/main" id="{2A54CAA4-565F-4494-8015-0F8125A67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220821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7" descr="id">
            <a:extLst>
              <a:ext uri="{FF2B5EF4-FFF2-40B4-BE49-F238E27FC236}">
                <a16:creationId xmlns:a16="http://schemas.microsoft.com/office/drawing/2014/main" id="{3C550CBB-BD08-408A-AC1F-128500E15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690688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Text Box 8" descr="Голубая тисненая бумага">
            <a:extLst>
              <a:ext uri="{FF2B5EF4-FFF2-40B4-BE49-F238E27FC236}">
                <a16:creationId xmlns:a16="http://schemas.microsoft.com/office/drawing/2014/main" id="{41086322-43A5-4166-950B-4FB2229290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81200"/>
            <a:ext cx="1997075" cy="8223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b="1"/>
              <a:t>Император Александр </a:t>
            </a:r>
            <a:r>
              <a:rPr lang="en-US" altLang="ru-RU" sz="2400" b="1"/>
              <a:t>I</a:t>
            </a:r>
            <a:endParaRPr lang="ru-RU" altLang="ru-RU" sz="2400" b="1"/>
          </a:p>
        </p:txBody>
      </p:sp>
      <p:sp>
        <p:nvSpPr>
          <p:cNvPr id="7175" name="Text Box 9" descr="Голубая тисненая бумага">
            <a:extLst>
              <a:ext uri="{FF2B5EF4-FFF2-40B4-BE49-F238E27FC236}">
                <a16:creationId xmlns:a16="http://schemas.microsoft.com/office/drawing/2014/main" id="{CEA3B250-27B0-4DA3-A86C-D9244B242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35675"/>
            <a:ext cx="3810000" cy="82232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b="1"/>
              <a:t>Государственный деятель Сперанский М.М.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11" name="Rectangle 27">
            <a:extLst>
              <a:ext uri="{FF2B5EF4-FFF2-40B4-BE49-F238E27FC236}">
                <a16:creationId xmlns:a16="http://schemas.microsoft.com/office/drawing/2014/main" id="{1620C56A-3A02-4F5B-950F-F256E182F8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CC00F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eorgia" pitchFamily="18" charset="0"/>
                <a:cs typeface="FrankRuehl" pitchFamily="34" charset="-79"/>
              </a:rPr>
              <a:t>История Конституции</a:t>
            </a:r>
            <a:r>
              <a:rPr lang="ru-RU" sz="4000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.</a:t>
            </a:r>
            <a:br>
              <a:rPr lang="ru-RU" sz="4000" dirty="0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</a:br>
            <a:endParaRPr lang="ru-RU" sz="4000" dirty="0">
              <a:solidFill>
                <a:srgbClr val="CC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01FDF17-202D-47A0-A268-94DFDDDDCC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81400" y="1524000"/>
            <a:ext cx="5029200" cy="3657600"/>
          </a:xfrm>
        </p:spPr>
        <p:txBody>
          <a:bodyPr rtlCol="0">
            <a:normAutofit fontScale="92500"/>
          </a:bodyPr>
          <a:lstStyle/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50"/>
                </a:solidFill>
              </a:rPr>
              <a:t>Идея создания Конституции впервые появилась среди декабристов.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u="sng" dirty="0">
                <a:solidFill>
                  <a:srgbClr val="00B050"/>
                </a:solidFill>
              </a:rPr>
              <a:t>Были созданы два проекта: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50"/>
                </a:solidFill>
              </a:rPr>
              <a:t>1.  Конституция Н.М.Муравьева (Северное общество)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50"/>
                </a:solidFill>
              </a:rPr>
              <a:t>2.«Русская правда»</a:t>
            </a:r>
          </a:p>
          <a:p>
            <a:pPr marL="609600" indent="-60960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>
                <a:solidFill>
                  <a:srgbClr val="00B050"/>
                </a:solidFill>
              </a:rPr>
              <a:t>П.И.Пестеля (Южное общество)</a:t>
            </a:r>
          </a:p>
        </p:txBody>
      </p:sp>
      <p:pic>
        <p:nvPicPr>
          <p:cNvPr id="42012" name="Picture 28" descr="L2_p4а_5">
            <a:extLst>
              <a:ext uri="{FF2B5EF4-FFF2-40B4-BE49-F238E27FC236}">
                <a16:creationId xmlns:a16="http://schemas.microsoft.com/office/drawing/2014/main" id="{BE2ADDE6-639B-4658-8339-BED83D606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76400"/>
            <a:ext cx="30194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2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9" name="Picture 9" descr="Безымянный">
            <a:extLst>
              <a:ext uri="{FF2B5EF4-FFF2-40B4-BE49-F238E27FC236}">
                <a16:creationId xmlns:a16="http://schemas.microsoft.com/office/drawing/2014/main" id="{24194E55-F82F-4370-AC00-9010E99273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581400"/>
            <a:ext cx="283527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6" name="Picture 6" descr="m_13232">
            <a:extLst>
              <a:ext uri="{FF2B5EF4-FFF2-40B4-BE49-F238E27FC236}">
                <a16:creationId xmlns:a16="http://schemas.microsoft.com/office/drawing/2014/main" id="{C1495729-203F-44C7-81C7-9745DE9A3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447800"/>
            <a:ext cx="282575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">
            <a:extLst>
              <a:ext uri="{FF2B5EF4-FFF2-40B4-BE49-F238E27FC236}">
                <a16:creationId xmlns:a16="http://schemas.microsoft.com/office/drawing/2014/main" id="{3AD9D16A-1C93-47ED-B9EA-01CB409C96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152400"/>
            <a:ext cx="5867400" cy="10668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7030A0"/>
                </a:solidFill>
                <a:latin typeface="Georgia" pitchFamily="18" charset="0"/>
              </a:rPr>
              <a:t>История Конституции</a:t>
            </a:r>
          </a:p>
        </p:txBody>
      </p:sp>
      <p:sp>
        <p:nvSpPr>
          <p:cNvPr id="56323" name="Rectangle 3" descr="Голубая тисненая бумага">
            <a:extLst>
              <a:ext uri="{FF2B5EF4-FFF2-40B4-BE49-F238E27FC236}">
                <a16:creationId xmlns:a16="http://schemas.microsoft.com/office/drawing/2014/main" id="{7556728F-F1C0-492E-8D26-0F3B3D024BA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505200" y="4191000"/>
            <a:ext cx="5486400" cy="1447800"/>
          </a:xfrm>
          <a:blipFill dpi="0" rotWithShape="1">
            <a:blip r:embed="rId4" cstate="print"/>
            <a:srcRect/>
            <a:tile tx="0" ty="0" sx="100000" sy="100000" flip="none" algn="tl"/>
          </a:blipFill>
        </p:spPr>
        <p:txBody>
          <a:bodyPr rtlCol="0">
            <a:normAutofit fontScale="92500" lnSpcReduction="2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/>
              <a:t>Проект Лорис-Меликова был одобрен. 4 марта 1881 г. вопрос должен был окончательно решиться в заседании Совета министров, но смерть Александра II от рук народовольцев повлекла за собой и смерть проекта. </a:t>
            </a:r>
            <a:br>
              <a:rPr lang="ru-RU" sz="2000"/>
            </a:br>
            <a:endParaRPr lang="ru-RU" sz="2000"/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800"/>
              <a:t>         </a:t>
            </a:r>
          </a:p>
        </p:txBody>
      </p:sp>
      <p:pic>
        <p:nvPicPr>
          <p:cNvPr id="56327" name="Picture 7" descr="loris-1-s">
            <a:extLst>
              <a:ext uri="{FF2B5EF4-FFF2-40B4-BE49-F238E27FC236}">
                <a16:creationId xmlns:a16="http://schemas.microsoft.com/office/drawing/2014/main" id="{1F4C8C01-048E-4E9E-8717-84BCEB149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12573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8" name="Picture 8" descr="1161777731453f5243bd638_sm">
            <a:extLst>
              <a:ext uri="{FF2B5EF4-FFF2-40B4-BE49-F238E27FC236}">
                <a16:creationId xmlns:a16="http://schemas.microsoft.com/office/drawing/2014/main" id="{49AC16F0-C0A3-4BD0-8153-42DE143A0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13589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30" name="Text Box 10" descr="Голубая тисненая бумага">
            <a:extLst>
              <a:ext uri="{FF2B5EF4-FFF2-40B4-BE49-F238E27FC236}">
                <a16:creationId xmlns:a16="http://schemas.microsoft.com/office/drawing/2014/main" id="{16FF7504-2CCB-471E-8C53-37C37B0EB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4724400" cy="584200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rgbClr val="00FFCC"/>
              </a:buClr>
              <a:buSzPct val="70000"/>
              <a:buFont typeface="Wingdings" panose="05000000000000000000" pitchFamily="2" charset="2"/>
              <a:buNone/>
            </a:pPr>
            <a:r>
              <a:rPr kumimoji="0" lang="ru-RU" altLang="ru-RU" sz="2000">
                <a:latin typeface="Arial Narrow" panose="020B0606020202030204" pitchFamily="34" charset="0"/>
              </a:rPr>
              <a:t>Над проектом Конституции при Александре </a:t>
            </a:r>
            <a:r>
              <a:rPr kumimoji="0" lang="en-US" altLang="ru-RU" sz="2000">
                <a:latin typeface="Arial Narrow" panose="020B0606020202030204" pitchFamily="34" charset="0"/>
              </a:rPr>
              <a:t>II </a:t>
            </a:r>
            <a:r>
              <a:rPr kumimoji="0" lang="ru-RU" altLang="ru-RU" sz="2000">
                <a:latin typeface="Arial Narrow" panose="020B0606020202030204" pitchFamily="34" charset="0"/>
              </a:rPr>
              <a:t>работали  Валуев П. А.</a:t>
            </a:r>
            <a:r>
              <a:rPr kumimoji="0" lang="en-US" altLang="ru-RU" sz="2000">
                <a:latin typeface="Arial Narrow" panose="020B0606020202030204" pitchFamily="34" charset="0"/>
              </a:rPr>
              <a:t> </a:t>
            </a:r>
            <a:r>
              <a:rPr kumimoji="0" lang="ru-RU" altLang="ru-RU" sz="2000">
                <a:latin typeface="Arial Narrow" panose="020B0606020202030204" pitchFamily="34" charset="0"/>
              </a:rPr>
              <a:t>и Лорис-Меликов</a:t>
            </a:r>
            <a:r>
              <a:rPr kumimoji="0" lang="en-US" altLang="ru-RU" sz="2000">
                <a:latin typeface="Arial Narrow" panose="020B0606020202030204" pitchFamily="34" charset="0"/>
              </a:rPr>
              <a:t> </a:t>
            </a:r>
            <a:r>
              <a:rPr kumimoji="0" lang="ru-RU" altLang="ru-RU" sz="2000">
                <a:latin typeface="Arial Narrow" panose="020B0606020202030204" pitchFamily="34" charset="0"/>
              </a:rPr>
              <a:t>М.Т.</a:t>
            </a:r>
          </a:p>
        </p:txBody>
      </p:sp>
      <p:sp>
        <p:nvSpPr>
          <p:cNvPr id="9225" name="Text Box 11">
            <a:extLst>
              <a:ext uri="{FF2B5EF4-FFF2-40B4-BE49-F238E27FC236}">
                <a16:creationId xmlns:a16="http://schemas.microsoft.com/office/drawing/2014/main" id="{4775FEAA-7ED5-4EA2-A3C8-C483D56540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8825" y="61642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altLang="ru-RU"/>
          </a:p>
        </p:txBody>
      </p:sp>
      <p:sp>
        <p:nvSpPr>
          <p:cNvPr id="56332" name="Rectangle 12" descr="Голубая тисненая бумага">
            <a:extLst>
              <a:ext uri="{FF2B5EF4-FFF2-40B4-BE49-F238E27FC236}">
                <a16:creationId xmlns:a16="http://schemas.microsoft.com/office/drawing/2014/main" id="{BFF727E1-2529-4B95-8B0C-1A2B78754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864225"/>
            <a:ext cx="6781800" cy="701675"/>
          </a:xfrm>
          <a:prstGeom prst="rect">
            <a:avLst/>
          </a:prstGeom>
          <a:blipFill dpi="0" rotWithShape="1">
            <a:blip r:embed="rId4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ru-RU" altLang="ru-RU" sz="2000">
                <a:latin typeface="Arial Narrow" panose="020B0606020202030204" pitchFamily="34" charset="0"/>
              </a:rPr>
              <a:t>Александр III внял доводам К.П.Победоносцева о возможности </a:t>
            </a:r>
          </a:p>
          <a:p>
            <a:pPr eaLnBrk="1" hangingPunct="1"/>
            <a:r>
              <a:rPr kumimoji="0" lang="ru-RU" altLang="ru-RU" sz="2000">
                <a:latin typeface="Arial Narrow" panose="020B0606020202030204" pitchFamily="34" charset="0"/>
              </a:rPr>
              <a:t>обойтись пока без конституции. Конституция была отсрочена.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6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6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0" grpId="0" animBg="1"/>
      <p:bldP spid="563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Nicholas2">
            <a:extLst>
              <a:ext uri="{FF2B5EF4-FFF2-40B4-BE49-F238E27FC236}">
                <a16:creationId xmlns:a16="http://schemas.microsoft.com/office/drawing/2014/main" id="{5CBE0C13-A0B2-4685-870A-C93444BDA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798763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349" name="Picture 5" descr="constitution2">
            <a:extLst>
              <a:ext uri="{FF2B5EF4-FFF2-40B4-BE49-F238E27FC236}">
                <a16:creationId xmlns:a16="http://schemas.microsoft.com/office/drawing/2014/main" id="{79102928-7E26-459B-B38F-B53DEEBA5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43375"/>
            <a:ext cx="208597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2">
            <a:extLst>
              <a:ext uri="{FF2B5EF4-FFF2-40B4-BE49-F238E27FC236}">
                <a16:creationId xmlns:a16="http://schemas.microsoft.com/office/drawing/2014/main" id="{E4EADE1E-9BCB-417B-ADD5-65309C18F7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76800" y="152400"/>
            <a:ext cx="4038600" cy="1143000"/>
          </a:xfrm>
        </p:spPr>
        <p:txBody>
          <a:bodyPr rtlCol="0"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0070C0"/>
                </a:solidFill>
                <a:latin typeface="Georgia" pitchFamily="18" charset="0"/>
              </a:rPr>
              <a:t>История </a:t>
            </a:r>
            <a:br>
              <a:rPr lang="ru-RU" sz="3600" dirty="0">
                <a:solidFill>
                  <a:srgbClr val="0070C0"/>
                </a:solidFill>
                <a:latin typeface="Georgia" pitchFamily="18" charset="0"/>
              </a:rPr>
            </a:br>
            <a:r>
              <a:rPr lang="ru-RU" sz="3600" dirty="0">
                <a:solidFill>
                  <a:srgbClr val="0070C0"/>
                </a:solidFill>
                <a:latin typeface="Georgia" pitchFamily="18" charset="0"/>
              </a:rPr>
              <a:t>Конституции</a:t>
            </a:r>
          </a:p>
        </p:txBody>
      </p:sp>
      <p:sp>
        <p:nvSpPr>
          <p:cNvPr id="6149" name="Rectangle 3" descr="Папирус">
            <a:extLst>
              <a:ext uri="{FF2B5EF4-FFF2-40B4-BE49-F238E27FC236}">
                <a16:creationId xmlns:a16="http://schemas.microsoft.com/office/drawing/2014/main" id="{484C97E6-586E-4DB0-86EE-C29094E04A1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71800" y="1524000"/>
            <a:ext cx="5867400" cy="4876800"/>
          </a:xfrm>
          <a:blipFill dpi="0" rotWithShape="1">
            <a:blip r:embed="rId4" cstate="print"/>
            <a:srcRect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 u="sng">
                <a:solidFill>
                  <a:srgbClr val="FF3300"/>
                </a:solidFill>
              </a:rPr>
              <a:t>17 октября 1905</a:t>
            </a:r>
            <a:r>
              <a:rPr lang="ru-RU" sz="2000" b="1"/>
              <a:t> г В ответ на непрекращающиеся народные волнения и  кровавое воскресенье, которое произошло в январе 1905 Николай </a:t>
            </a:r>
            <a:r>
              <a:rPr lang="en-US" sz="2000" b="1"/>
              <a:t>II</a:t>
            </a:r>
            <a:r>
              <a:rPr lang="ru-RU" sz="2000" b="1"/>
              <a:t> издал  </a:t>
            </a:r>
            <a:r>
              <a:rPr lang="ru-RU" sz="2000" b="1" u="sng">
                <a:solidFill>
                  <a:srgbClr val="FF3300"/>
                </a:solidFill>
              </a:rPr>
              <a:t>манифест</a:t>
            </a:r>
            <a:r>
              <a:rPr lang="ru-RU" sz="2000" b="1"/>
              <a:t>, который был разработан министром Сергеем Юльевичем Витте.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/>
              <a:t> Манифест объявлял о создании Государственной Думы, без согласия которой не мог вступать в силу ни один закон. Также он предоставлял такие гражданские права как свобода веры, свобода слова, свобода собрания и свобода формирования объединений. Таким образом </a:t>
            </a:r>
            <a:r>
              <a:rPr lang="ru-RU" sz="2000" b="1" u="sng">
                <a:solidFill>
                  <a:srgbClr val="FF3300"/>
                </a:solidFill>
              </a:rPr>
              <a:t>манифест был предшественником российской Конституции</a:t>
            </a:r>
            <a:r>
              <a:rPr lang="ru-RU" sz="2000" b="1" u="sng"/>
              <a:t>.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/>
              <a:t>На деле, однако, манифест мало что изменил. </a:t>
            </a:r>
          </a:p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 b="1"/>
              <a:t>Царь по-прежнему располагал большой властью над Думой и часто блокировал её своим правом вето. Также он её часто распускал и формировал по-новому.</a:t>
            </a:r>
            <a:endParaRPr lang="ru-RU" sz="2000" b="1">
              <a:hlinkClick r:id="rId5" tooltip="Большевик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7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8" descr="Pic_036">
            <a:extLst>
              <a:ext uri="{FF2B5EF4-FFF2-40B4-BE49-F238E27FC236}">
                <a16:creationId xmlns:a16="http://schemas.microsoft.com/office/drawing/2014/main" id="{F6F4E03B-7410-4041-958D-013DF6F0C2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0"/>
            <a:ext cx="15081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3" name="Picture 5" descr="070">
            <a:extLst>
              <a:ext uri="{FF2B5EF4-FFF2-40B4-BE49-F238E27FC236}">
                <a16:creationId xmlns:a16="http://schemas.microsoft.com/office/drawing/2014/main" id="{156D33A1-27EB-4862-8DD8-583F2361E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9622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>
            <a:extLst>
              <a:ext uri="{FF2B5EF4-FFF2-40B4-BE49-F238E27FC236}">
                <a16:creationId xmlns:a16="http://schemas.microsoft.com/office/drawing/2014/main" id="{740E521D-85F9-4280-997A-84DB1AD106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152400"/>
            <a:ext cx="7162800" cy="1143000"/>
          </a:xfrm>
        </p:spPr>
        <p:txBody>
          <a:bodyPr rtlCol="0"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latin typeface="Georgia" pitchFamily="18" charset="0"/>
              </a:rPr>
              <a:t>История </a:t>
            </a:r>
            <a:br>
              <a:rPr lang="ru-RU" sz="3600" dirty="0">
                <a:solidFill>
                  <a:srgbClr val="C00000"/>
                </a:solidFill>
                <a:latin typeface="Georgia" pitchFamily="18" charset="0"/>
              </a:rPr>
            </a:br>
            <a:r>
              <a:rPr lang="ru-RU" sz="3600" dirty="0">
                <a:solidFill>
                  <a:srgbClr val="C00000"/>
                </a:solidFill>
                <a:latin typeface="Georgia" pitchFamily="18" charset="0"/>
              </a:rPr>
              <a:t>Конституции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B4063331-617F-4CA9-A606-75495223F72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24200" y="1905000"/>
            <a:ext cx="6019800" cy="1066800"/>
          </a:xfrm>
          <a:solidFill>
            <a:schemeClr val="bg2"/>
          </a:solidFill>
        </p:spPr>
        <p:txBody>
          <a:bodyPr rtlCol="0">
            <a:normAutofit fontScale="85000" lnSpcReduction="20000"/>
          </a:bodyPr>
          <a:lstStyle/>
          <a:p>
            <a:pPr marL="274320" indent="-274320" algn="r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/>
              <a:t>Принята V Всероссийским Съездом Советов в заседании от 10 июля 1918 г.</a:t>
            </a:r>
            <a:r>
              <a:rPr lang="ru-RU"/>
              <a:t> </a:t>
            </a:r>
          </a:p>
        </p:txBody>
      </p:sp>
      <p:sp>
        <p:nvSpPr>
          <p:cNvPr id="58374" name="Rectangle 6">
            <a:extLst>
              <a:ext uri="{FF2B5EF4-FFF2-40B4-BE49-F238E27FC236}">
                <a16:creationId xmlns:a16="http://schemas.microsoft.com/office/drawing/2014/main" id="{23874BEB-C462-4599-A771-5B8868E7A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114675"/>
            <a:ext cx="5470525" cy="37433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ru-RU" altLang="ru-RU" sz="2400"/>
              <a:t> </a:t>
            </a:r>
            <a:r>
              <a:rPr kumimoji="0" lang="ru-RU" altLang="ru-RU" sz="2400">
                <a:hlinkClick r:id="rId4"/>
              </a:rPr>
              <a:t>Конституция</a:t>
            </a:r>
            <a:r>
              <a:rPr kumimoji="0" lang="ru-RU" altLang="ru-RU" sz="2400"/>
              <a:t> РСФСР 1918 г. - первая Советская Конституция, </a:t>
            </a:r>
          </a:p>
          <a:p>
            <a:pPr algn="ctr" eaLnBrk="1" hangingPunct="1"/>
            <a:r>
              <a:rPr kumimoji="0" lang="ru-RU" altLang="ru-RU" sz="2400"/>
              <a:t>первый в истории </a:t>
            </a:r>
            <a:r>
              <a:rPr kumimoji="0" lang="ru-RU" altLang="ru-RU" sz="2400">
                <a:hlinkClick r:id="rId4"/>
              </a:rPr>
              <a:t>Основной Закон</a:t>
            </a:r>
            <a:r>
              <a:rPr kumimoji="0" lang="ru-RU" altLang="ru-RU" sz="2400"/>
              <a:t> социалистического государства. </a:t>
            </a:r>
          </a:p>
          <a:p>
            <a:pPr algn="ctr" eaLnBrk="1" hangingPunct="1"/>
            <a:r>
              <a:rPr kumimoji="0" lang="ru-RU" altLang="ru-RU" sz="2400"/>
              <a:t>Она подвела итог начальному периоду строительства </a:t>
            </a:r>
          </a:p>
          <a:p>
            <a:pPr algn="ctr" eaLnBrk="1" hangingPunct="1"/>
            <a:r>
              <a:rPr kumimoji="0" lang="ru-RU" altLang="ru-RU" sz="2400"/>
              <a:t>Советского государства,</a:t>
            </a:r>
          </a:p>
          <a:p>
            <a:pPr algn="ctr" eaLnBrk="1" hangingPunct="1"/>
            <a:r>
              <a:rPr kumimoji="0" lang="ru-RU" altLang="ru-RU" sz="2400"/>
              <a:t> закрепила завоевания Великой Октябрьской </a:t>
            </a:r>
          </a:p>
          <a:p>
            <a:pPr algn="ctr" eaLnBrk="1" hangingPunct="1"/>
            <a:r>
              <a:rPr kumimoji="0" lang="ru-RU" altLang="ru-RU" sz="2400"/>
              <a:t>социалистической революции. </a:t>
            </a:r>
          </a:p>
        </p:txBody>
      </p:sp>
      <p:sp>
        <p:nvSpPr>
          <p:cNvPr id="11271" name="WordArt 7">
            <a:extLst>
              <a:ext uri="{FF2B5EF4-FFF2-40B4-BE49-F238E27FC236}">
                <a16:creationId xmlns:a16="http://schemas.microsoft.com/office/drawing/2014/main" id="{B72F2F27-5ACF-45F5-B855-B365C60CCF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8600" y="4953000"/>
            <a:ext cx="38862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 cap="rnd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Первая Конституция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83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83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83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83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83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83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0E11590-50BD-4E53-851E-C68B24D8AC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1628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200">
                <a:solidFill>
                  <a:srgbClr val="002060"/>
                </a:solidFill>
                <a:latin typeface="Georgia" pitchFamily="18" charset="0"/>
              </a:rPr>
              <a:t>История </a:t>
            </a:r>
            <a:br>
              <a:rPr lang="ru-RU" sz="3200">
                <a:solidFill>
                  <a:srgbClr val="002060"/>
                </a:solidFill>
                <a:latin typeface="Georgia" pitchFamily="18" charset="0"/>
              </a:rPr>
            </a:br>
            <a:r>
              <a:rPr lang="ru-RU" sz="3200">
                <a:solidFill>
                  <a:srgbClr val="002060"/>
                </a:solidFill>
                <a:latin typeface="Georgia" pitchFamily="18" charset="0"/>
              </a:rPr>
              <a:t>Конституции</a:t>
            </a:r>
          </a:p>
        </p:txBody>
      </p:sp>
      <p:sp>
        <p:nvSpPr>
          <p:cNvPr id="64515" name="Rectangle 3" descr="Голубая тисненая бумага">
            <a:extLst>
              <a:ext uri="{FF2B5EF4-FFF2-40B4-BE49-F238E27FC236}">
                <a16:creationId xmlns:a16="http://schemas.microsoft.com/office/drawing/2014/main" id="{EB5AC635-7867-4495-8AE9-6E18A622A2F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381000"/>
            <a:ext cx="5257800" cy="1295400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800" b="1">
                <a:solidFill>
                  <a:srgbClr val="800000"/>
                </a:solidFill>
                <a:latin typeface="Tahoma" panose="020B0604030504040204" pitchFamily="34" charset="0"/>
              </a:rPr>
              <a:t>В 1924 году был создан СССР и принята его конституция</a:t>
            </a:r>
          </a:p>
        </p:txBody>
      </p:sp>
      <p:pic>
        <p:nvPicPr>
          <p:cNvPr id="64516" name="Picture 4" descr="L9_p4_2">
            <a:extLst>
              <a:ext uri="{FF2B5EF4-FFF2-40B4-BE49-F238E27FC236}">
                <a16:creationId xmlns:a16="http://schemas.microsoft.com/office/drawing/2014/main" id="{4A2C82B7-F578-42FB-8C08-D4F6F0C5C5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2714625"/>
            <a:ext cx="30099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Text Box 5" descr="Голубая тисненая бумага">
            <a:extLst>
              <a:ext uri="{FF2B5EF4-FFF2-40B4-BE49-F238E27FC236}">
                <a16:creationId xmlns:a16="http://schemas.microsoft.com/office/drawing/2014/main" id="{4BAE945D-9A23-466E-A96E-25DBEEF0C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3425" y="1752600"/>
            <a:ext cx="7140575" cy="94615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800000"/>
                </a:solidFill>
                <a:latin typeface="Tahoma" panose="020B0604030504040204" pitchFamily="34" charset="0"/>
              </a:rPr>
              <a:t>В 1925 году по приказу И. В. Сталина</a:t>
            </a:r>
          </a:p>
          <a:p>
            <a:pPr eaLnBrk="1" hangingPunct="1"/>
            <a:r>
              <a:rPr lang="ru-RU" altLang="ru-RU" sz="2800" b="1">
                <a:solidFill>
                  <a:srgbClr val="800000"/>
                </a:solidFill>
                <a:latin typeface="Tahoma" panose="020B0604030504040204" pitchFamily="34" charset="0"/>
              </a:rPr>
              <a:t> создана новая Конституция РСФСР</a:t>
            </a:r>
          </a:p>
        </p:txBody>
      </p:sp>
      <p:sp>
        <p:nvSpPr>
          <p:cNvPr id="64518" name="Text Box 6" descr="Голубая тисненая бумага">
            <a:extLst>
              <a:ext uri="{FF2B5EF4-FFF2-40B4-BE49-F238E27FC236}">
                <a16:creationId xmlns:a16="http://schemas.microsoft.com/office/drawing/2014/main" id="{BB0A034C-57A4-4DD6-B036-44F907121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05200"/>
            <a:ext cx="5943600" cy="2835275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000" b="1">
                <a:solidFill>
                  <a:srgbClr val="800000"/>
                </a:solidFill>
                <a:latin typeface="Tahoma" panose="020B0604030504040204" pitchFamily="34" charset="0"/>
              </a:rPr>
              <a:t>В Конституции: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b="1">
                <a:solidFill>
                  <a:srgbClr val="800000"/>
                </a:solidFill>
                <a:latin typeface="Tahoma" panose="020B0604030504040204" pitchFamily="34" charset="0"/>
              </a:rPr>
              <a:t>Было закреплено образование союзного государства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b="1">
                <a:solidFill>
                  <a:srgbClr val="800000"/>
                </a:solidFill>
                <a:latin typeface="Tahoma" panose="020B0604030504040204" pitchFamily="34" charset="0"/>
              </a:rPr>
              <a:t>Подчеркивалась диктатура пролетариата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b="1">
                <a:solidFill>
                  <a:srgbClr val="800000"/>
                </a:solidFill>
                <a:latin typeface="Tahoma" panose="020B0604030504040204" pitchFamily="34" charset="0"/>
              </a:rPr>
              <a:t>Подтверждались классовые права трудящихся</a:t>
            </a:r>
          </a:p>
          <a:p>
            <a:pPr eaLnBrk="1" hangingPunct="1">
              <a:buFontTx/>
              <a:buAutoNum type="arabicPeriod"/>
            </a:pPr>
            <a:r>
              <a:rPr lang="ru-RU" altLang="ru-RU" sz="2000" b="1">
                <a:solidFill>
                  <a:srgbClr val="800000"/>
                </a:solidFill>
                <a:latin typeface="Tahoma" panose="020B0604030504040204" pitchFamily="34" charset="0"/>
              </a:rPr>
              <a:t>Были сформулированы только трудовые права рабочих и крестьян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nimBg="1"/>
      <p:bldP spid="64517" grpId="0" animBg="1"/>
      <p:bldP spid="645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5E0794F-451F-4EA8-8B9D-4CC5A3167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7162800" cy="11430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rgbClr val="FF0000"/>
                </a:solidFill>
                <a:latin typeface="Georgia" pitchFamily="18" charset="0"/>
              </a:rPr>
              <a:t>История </a:t>
            </a:r>
            <a:br>
              <a:rPr lang="ru-RU" sz="3200" dirty="0">
                <a:solidFill>
                  <a:srgbClr val="FF0000"/>
                </a:solidFill>
                <a:latin typeface="Georgia" pitchFamily="18" charset="0"/>
              </a:rPr>
            </a:br>
            <a:r>
              <a:rPr lang="ru-RU" sz="3200" dirty="0">
                <a:solidFill>
                  <a:srgbClr val="FF0000"/>
                </a:solidFill>
                <a:latin typeface="Georgia" pitchFamily="18" charset="0"/>
              </a:rPr>
              <a:t>Конституции</a:t>
            </a:r>
          </a:p>
        </p:txBody>
      </p:sp>
      <p:pic>
        <p:nvPicPr>
          <p:cNvPr id="65540" name="Picture 4" descr="L9_p4_2">
            <a:extLst>
              <a:ext uri="{FF2B5EF4-FFF2-40B4-BE49-F238E27FC236}">
                <a16:creationId xmlns:a16="http://schemas.microsoft.com/office/drawing/2014/main" id="{9E901A8E-FFEC-4C01-8AEC-AFC4C12CD5D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91200" y="2209800"/>
            <a:ext cx="3009900" cy="4143375"/>
          </a:xfrm>
          <a:noFill/>
        </p:spPr>
      </p:pic>
      <p:sp>
        <p:nvSpPr>
          <p:cNvPr id="65541" name="Text Box 5" descr="Голубая тисненая бумага">
            <a:extLst>
              <a:ext uri="{FF2B5EF4-FFF2-40B4-BE49-F238E27FC236}">
                <a16:creationId xmlns:a16="http://schemas.microsoft.com/office/drawing/2014/main" id="{2E3F2645-6D44-4AAA-85CC-A374AEC15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06400"/>
            <a:ext cx="4105275" cy="1373188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800" b="1">
                <a:solidFill>
                  <a:srgbClr val="800000"/>
                </a:solidFill>
              </a:rPr>
              <a:t>В 1937 году была издана</a:t>
            </a:r>
          </a:p>
          <a:p>
            <a:pPr eaLnBrk="1" hangingPunct="1"/>
            <a:r>
              <a:rPr lang="ru-RU" altLang="ru-RU" sz="2800" b="1">
                <a:solidFill>
                  <a:srgbClr val="800000"/>
                </a:solidFill>
              </a:rPr>
              <a:t>новая «сталинская» </a:t>
            </a:r>
          </a:p>
          <a:p>
            <a:pPr eaLnBrk="1" hangingPunct="1"/>
            <a:r>
              <a:rPr lang="ru-RU" altLang="ru-RU" sz="2800" b="1">
                <a:solidFill>
                  <a:srgbClr val="800000"/>
                </a:solidFill>
              </a:rPr>
              <a:t>Конституция</a:t>
            </a:r>
            <a:r>
              <a:rPr lang="ru-RU" altLang="ru-RU" sz="2800"/>
              <a:t> </a:t>
            </a:r>
            <a:r>
              <a:rPr lang="ru-RU" altLang="ru-RU" sz="2800" b="1">
                <a:solidFill>
                  <a:srgbClr val="800000"/>
                </a:solidFill>
              </a:rPr>
              <a:t>РСФСР</a:t>
            </a:r>
          </a:p>
        </p:txBody>
      </p:sp>
      <p:sp>
        <p:nvSpPr>
          <p:cNvPr id="65543" name="Text Box 7" descr="Голубая тисненая бумага">
            <a:extLst>
              <a:ext uri="{FF2B5EF4-FFF2-40B4-BE49-F238E27FC236}">
                <a16:creationId xmlns:a16="http://schemas.microsoft.com/office/drawing/2014/main" id="{2494EC0D-CF10-4F5D-BC2D-66E7F1493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86000"/>
            <a:ext cx="5638800" cy="410845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ru-RU" altLang="ru-RU" sz="2400" b="1">
                <a:solidFill>
                  <a:srgbClr val="800000"/>
                </a:solidFill>
              </a:rPr>
              <a:t>Особенности Конституции 1937 года: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>
                <a:solidFill>
                  <a:srgbClr val="800000"/>
                </a:solidFill>
              </a:rPr>
              <a:t>Она объявляла, что в Российской Федерации в основном построен социализм.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>
                <a:solidFill>
                  <a:srgbClr val="800000"/>
                </a:solidFill>
              </a:rPr>
              <a:t>Четко была сформулирована идея однопартийности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>
                <a:solidFill>
                  <a:srgbClr val="800000"/>
                </a:solidFill>
              </a:rPr>
              <a:t>Закреплялись две формы собственности: государственная и коллективная</a:t>
            </a:r>
          </a:p>
          <a:p>
            <a:pPr eaLnBrk="1" hangingPunct="1">
              <a:buFontTx/>
              <a:buAutoNum type="arabicPeriod"/>
            </a:pPr>
            <a:r>
              <a:rPr lang="ru-RU" altLang="ru-RU" sz="2400" b="1">
                <a:solidFill>
                  <a:srgbClr val="800000"/>
                </a:solidFill>
              </a:rPr>
              <a:t>Записаны личные права граждан</a:t>
            </a:r>
          </a:p>
          <a:p>
            <a:pPr eaLnBrk="1" hangingPunct="1">
              <a:buFontTx/>
              <a:buAutoNum type="arabicPeriod"/>
            </a:pPr>
            <a:endParaRPr lang="ru-RU" altLang="ru-RU" sz="2400" b="1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177993B-3F60-41CF-A76C-DFA0B3A40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0" y="0"/>
            <a:ext cx="57912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>
                <a:solidFill>
                  <a:srgbClr val="FF0000"/>
                </a:solidFill>
              </a:rPr>
              <a:t>Конституция 1977 года.</a:t>
            </a:r>
          </a:p>
        </p:txBody>
      </p:sp>
      <p:sp>
        <p:nvSpPr>
          <p:cNvPr id="67587" name="Rectangle 3" descr="Голубая тисненая бумага">
            <a:extLst>
              <a:ext uri="{FF2B5EF4-FFF2-40B4-BE49-F238E27FC236}">
                <a16:creationId xmlns:a16="http://schemas.microsoft.com/office/drawing/2014/main" id="{1B5C7EF0-AFC9-4B87-8080-08147AEEF5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52800" y="2286000"/>
            <a:ext cx="5334000" cy="3886200"/>
          </a:xfrm>
          <a:blipFill dpi="0" rotWithShape="1">
            <a:blip r:embed="rId2" cstate="print"/>
            <a:srcRect/>
            <a:tile tx="0" ty="0" sx="100000" sy="100000" flip="none" algn="tl"/>
          </a:blipFill>
          <a:ln w="38100" cmpd="dbl">
            <a:solidFill>
              <a:srgbClr val="FFFF00"/>
            </a:solidFill>
          </a:ln>
        </p:spPr>
        <p:txBody>
          <a:bodyPr rtlCol="0">
            <a:normAutofit fontScale="92500" lnSpcReduction="10000"/>
          </a:bodyPr>
          <a:lstStyle/>
          <a:p>
            <a:pPr marL="274320" indent="-274320" algn="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i="1" dirty="0"/>
              <a:t>            «</a:t>
            </a:r>
            <a:r>
              <a:rPr lang="ru-RU" sz="2800" b="1" i="1" dirty="0">
                <a:solidFill>
                  <a:srgbClr val="002060"/>
                </a:solidFill>
              </a:rPr>
              <a:t>Брежневская конституция» оставалась бумажным доказательством защиты прав человека в СССР. </a:t>
            </a:r>
          </a:p>
          <a:p>
            <a:pPr marL="274320" indent="-274320" algn="r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800" b="1" i="1" dirty="0">
                <a:solidFill>
                  <a:srgbClr val="002060"/>
                </a:solidFill>
              </a:rPr>
              <a:t>              В документе отразились прогрессивные положения, касающиеся социально – экономических, политических и личных прав граждан</a:t>
            </a:r>
            <a:r>
              <a:rPr lang="ru-RU" sz="2800" b="1" i="1" dirty="0"/>
              <a:t>.</a:t>
            </a:r>
          </a:p>
        </p:txBody>
      </p:sp>
      <p:pic>
        <p:nvPicPr>
          <p:cNvPr id="14340" name="Picture 4" descr="b03047i">
            <a:extLst>
              <a:ext uri="{FF2B5EF4-FFF2-40B4-BE49-F238E27FC236}">
                <a16:creationId xmlns:a16="http://schemas.microsoft.com/office/drawing/2014/main" id="{A8A92777-E106-453E-A17F-440A200A9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2944813" cy="3276600"/>
          </a:xfrm>
          <a:prstGeom prst="rect">
            <a:avLst/>
          </a:prstGeom>
          <a:noFill/>
          <a:ln w="76200" cmpd="tri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624</TotalTime>
  <Words>749</Words>
  <Application>Microsoft Office PowerPoint</Application>
  <PresentationFormat>Экран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Times New Roman</vt:lpstr>
      <vt:lpstr>Arial</vt:lpstr>
      <vt:lpstr>Trebuchet MS</vt:lpstr>
      <vt:lpstr>Wingdings 2</vt:lpstr>
      <vt:lpstr>Wingdings</vt:lpstr>
      <vt:lpstr>Calibri</vt:lpstr>
      <vt:lpstr>Arial Black</vt:lpstr>
      <vt:lpstr>Arial Unicode MS</vt:lpstr>
      <vt:lpstr>Arial Narrow</vt:lpstr>
      <vt:lpstr>Tahoma</vt:lpstr>
      <vt:lpstr>Verdana</vt:lpstr>
      <vt:lpstr>Изящная</vt:lpstr>
      <vt:lpstr>Презентация PowerPoint</vt:lpstr>
      <vt:lpstr>История Конституции</vt:lpstr>
      <vt:lpstr>История Конституции. </vt:lpstr>
      <vt:lpstr>История Конституции</vt:lpstr>
      <vt:lpstr>История  Конституции</vt:lpstr>
      <vt:lpstr>История  Конституции</vt:lpstr>
      <vt:lpstr>История  Конституции</vt:lpstr>
      <vt:lpstr>История  Конституции</vt:lpstr>
      <vt:lpstr>Конституция 1977 года.</vt:lpstr>
      <vt:lpstr>Создание Конституции  «Новой России»</vt:lpstr>
      <vt:lpstr>Презентация PowerPoint</vt:lpstr>
      <vt:lpstr>Мнение народа</vt:lpstr>
      <vt:lpstr>История Конституции.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Михаил Челов</dc:creator>
  <cp:lastModifiedBy>Михаил Челов</cp:lastModifiedBy>
  <cp:revision>21</cp:revision>
  <cp:lastPrinted>1601-01-01T00:00:00Z</cp:lastPrinted>
  <dcterms:created xsi:type="dcterms:W3CDTF">1601-01-01T00:00:00Z</dcterms:created>
  <dcterms:modified xsi:type="dcterms:W3CDTF">2020-04-12T20:44:51Z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